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0" r:id="rId2"/>
    <p:sldId id="278" r:id="rId3"/>
    <p:sldId id="271" r:id="rId4"/>
    <p:sldId id="280" r:id="rId5"/>
    <p:sldId id="316" r:id="rId6"/>
    <p:sldId id="309" r:id="rId7"/>
    <p:sldId id="315" r:id="rId8"/>
    <p:sldId id="302" r:id="rId9"/>
    <p:sldId id="310" r:id="rId10"/>
    <p:sldId id="312" r:id="rId11"/>
    <p:sldId id="273" r:id="rId12"/>
    <p:sldId id="301" r:id="rId13"/>
    <p:sldId id="296"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280"/>
            <p14:sldId id="316"/>
            <p14:sldId id="309"/>
            <p14:sldId id="315"/>
            <p14:sldId id="302"/>
            <p14:sldId id="310"/>
            <p14:sldId id="312"/>
            <p14:sldId id="273"/>
            <p14:sldId id="301"/>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83536" autoAdjust="0"/>
  </p:normalViewPr>
  <p:slideViewPr>
    <p:cSldViewPr snapToGrid="0" snapToObjects="1" showGuides="1">
      <p:cViewPr varScale="1">
        <p:scale>
          <a:sx n="95" d="100"/>
          <a:sy n="95" d="100"/>
        </p:scale>
        <p:origin x="1158" y="6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10/16/2024</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142106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had several cases statewide and even in the district where E-76s were rejected last FFY because there were ongoing inactives.</a:t>
            </a:r>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62812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Completion Report is due to Caltrans within six months of construction contract acceptance or the project becoming operable (open </a:t>
            </a:r>
            <a:r>
              <a:rPr lang="en-US" sz="1200"/>
              <a:t>to the public</a:t>
            </a:r>
            <a:r>
              <a:rPr lang="en-US" sz="1200" dirty="0"/>
              <a:t>), whichever comes sooner.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Final Delivery Report is due within 180 days of the conclusion of all remaining project activities beyond the acceptance of the construction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reports are due to the </a:t>
            </a:r>
            <a:r>
              <a:rPr lang="en-US" sz="1200" dirty="0" err="1"/>
              <a:t>CalSMART</a:t>
            </a:r>
            <a:r>
              <a:rPr lang="en-US" sz="1200" dirty="0"/>
              <a:t> online reporting tool and can only be submitted during an open reporting period.</a:t>
            </a:r>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2096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10119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AF1602-38B5-4D7B-BD5F-B34689F967ED}"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F2EF2-4693-4838-ABD2-2B5BE17A9513}"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9D9DE-200E-4B25-82A6-266AD3436C87}"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3BBC3-E2E7-491B-AD77-C459557C66B8}"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75420-E763-45CE-88FB-80928CCA2D77}"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39B21-B7FF-491D-8680-6A8A19E17C36}" type="datetime1">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59F78-2B4D-4F2E-9591-31E657513E22}" type="datetime1">
              <a:rPr lang="en-US" smtClean="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BDDD3-3E63-4494-BF48-96ECBC684500}" type="datetime1">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687EB-3787-4C84-BEDC-F2B6490317BE}" type="datetime1">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07AAA-B84A-4EA0-977B-D83E9A8EB676}" type="datetime1">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C96C54-B4E1-4D07-8028-7C4EE1ED3F9F}" type="datetime1">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F845-F174-4101-A5CE-05B03DD742B3}" type="datetime1">
              <a:rPr lang="en-US" smtClean="0"/>
              <a:t>10/16/2024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0E4212DD-F172-5B13-74C5-5FE92378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8741-3CFD-4BDF-A750-5AF75F29A0D0}" type="slidenum">
              <a:rPr lang="en-US" smtClean="0"/>
              <a:t>‹#›</a:t>
            </a:fld>
            <a:endParaRPr lang="en-US"/>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Kathleen.Nguyen@dot.ca.gov" TargetMode="External"/><Relationship Id="rId4" Type="http://schemas.openxmlformats.org/officeDocument/2006/relationships/hyperlink" Target="mailto:Jonathan.Lawhead@dot.c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pp.smartsheet.com/b/form/dd8ec43edae54b8aad35159cacec011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projects/projects-with-expiring-end-dat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altap.org/training.aspx" TargetMode="Externa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dot.ca.gov/programs/local-assistance/guidelines-and-procedures/local-assistance-program-guidelines-lapg" TargetMode="External"/><Relationship Id="rId5" Type="http://schemas.openxmlformats.org/officeDocument/2006/relationships/hyperlink" Target="https://dot.ca.gov/programs/local-assistance/guidelines-and-procedures/local-assistance-procedures-manual-lapm" TargetMode="External"/><Relationship Id="rId4" Type="http://schemas.openxmlformats.org/officeDocument/2006/relationships/hyperlink" Target="https://www.localassistanceblog.com/local-assistance-train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t.ca.gov/programs/local-assistance/forms/local-assistance-procedures-manual-form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catc.ca.gov/-/media/ctc-media/documents/ctc-meetings/meeting-schedules/2025-meeting-schedule-a11y.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dot.ca.gov/-/media/dot-media/programs/financial-programming/documents/2025-external-preparation-schedule.pdf" TargetMode="External"/><Relationship Id="rId4" Type="http://schemas.openxmlformats.org/officeDocument/2006/relationships/hyperlink" Target="https://catc.ca.gov/meetings-events/commission-meetings-202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atpresources.org/signup.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dot.ca.gov/programs/local-assistance/fed-and-state-programs/active-transportation-program" TargetMode="External"/><Relationship Id="rId4" Type="http://schemas.openxmlformats.org/officeDocument/2006/relationships/hyperlink" Target="https://dot.ca.gov/programs/local-assistance/fed-and-state-programs/active-transportation-program/report#accordion-reporting-webinarC99704A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bit.ly/3MuyZS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Jonathan </a:t>
            </a:r>
            <a:r>
              <a:rPr lang="en-US" sz="1900" b="1" dirty="0" err="1"/>
              <a:t>Lawhead</a:t>
            </a:r>
            <a:r>
              <a:rPr lang="en-US" sz="1900" b="1" dirty="0"/>
              <a:t>			Kathleen Nguyen</a:t>
            </a:r>
          </a:p>
          <a:p>
            <a:r>
              <a:rPr lang="en-US" sz="1900" dirty="0"/>
              <a:t>D12 Local Assistance Branch Chief (DLAE)	D12 Local Assistance Program Manager</a:t>
            </a:r>
          </a:p>
          <a:p>
            <a:r>
              <a:rPr lang="en-US" sz="1900" dirty="0"/>
              <a:t>Caltrans District 12			Caltrans District 12</a:t>
            </a:r>
          </a:p>
          <a:p>
            <a:r>
              <a:rPr lang="en-US" sz="1900" dirty="0">
                <a:hlinkClick r:id="rId4"/>
              </a:rPr>
              <a:t>Jonathan.Lawhead@dot.ca.gov</a:t>
            </a:r>
            <a:r>
              <a:rPr lang="en-US" sz="1900" dirty="0"/>
              <a:t> 		</a:t>
            </a:r>
            <a:r>
              <a:rPr lang="en-US" sz="1900" dirty="0">
                <a:hlinkClick r:id="rId5"/>
              </a:rPr>
              <a:t>Kathleen.Nguyen@dot.ca.gov</a:t>
            </a:r>
            <a:endParaRPr lang="en-US" sz="1900" dirty="0"/>
          </a:p>
          <a:p>
            <a:r>
              <a:rPr lang="en-US" sz="1800" dirty="0">
                <a:solidFill>
                  <a:srgbClr val="000000"/>
                </a:solidFill>
                <a:effectLst/>
                <a:latin typeface="Calibri" panose="020F0502020204030204" pitchFamily="34" charset="0"/>
                <a:ea typeface="Calibri" panose="020F0502020204030204" pitchFamily="34" charset="0"/>
              </a:rPr>
              <a:t>(424) 413-1124</a:t>
            </a:r>
            <a:r>
              <a:rPr lang="en-US" sz="1900" dirty="0"/>
              <a:t>				(805) 732-9777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October 23, 2024</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PED Extension</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70567"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way to request extensions for Project End Dates (PED).</a:t>
            </a:r>
          </a:p>
          <a:p>
            <a:pPr marL="742950" lvl="1" indent="-285750">
              <a:lnSpc>
                <a:spcPct val="150000"/>
              </a:lnSpc>
              <a:buFont typeface="Arial" panose="020B0604020202020204" pitchFamily="34" charset="0"/>
              <a:buChar char="•"/>
            </a:pPr>
            <a:r>
              <a:rPr lang="en-US" sz="2400" dirty="0"/>
              <a:t>Entirely online and replaces old E-76 system.</a:t>
            </a:r>
          </a:p>
          <a:p>
            <a:pPr marL="742950" lvl="1" indent="-285750">
              <a:lnSpc>
                <a:spcPct val="150000"/>
              </a:lnSpc>
              <a:buFont typeface="Arial" panose="020B0604020202020204" pitchFamily="34" charset="0"/>
              <a:buChar char="•"/>
            </a:pPr>
            <a:r>
              <a:rPr lang="en-US" sz="2400" dirty="0"/>
              <a:t>Link: </a:t>
            </a:r>
            <a:r>
              <a:rPr lang="en-US" sz="2400" dirty="0">
                <a:hlinkClick r:id="rId3"/>
              </a:rPr>
              <a:t>https://app.smartsheet.com/b/form/dd8ec43edae54b8aad35159cacec011a</a:t>
            </a:r>
            <a:endParaRPr lang="en-US" sz="2400" dirty="0"/>
          </a:p>
          <a:p>
            <a:pPr marL="285750" indent="-285750">
              <a:lnSpc>
                <a:spcPct val="150000"/>
              </a:lnSpc>
              <a:buFont typeface="Arial" panose="020B0604020202020204" pitchFamily="34" charset="0"/>
              <a:buChar char="•"/>
            </a:pPr>
            <a:r>
              <a:rPr lang="en-US" sz="2400" dirty="0"/>
              <a:t>Work done after a PED cannot be reimbursed!</a:t>
            </a:r>
          </a:p>
          <a:p>
            <a:pPr marL="285750" indent="-285750">
              <a:lnSpc>
                <a:spcPct val="150000"/>
              </a:lnSpc>
              <a:buFont typeface="Arial" panose="020B0604020202020204" pitchFamily="34" charset="0"/>
              <a:buChar char="•"/>
            </a:pPr>
            <a:r>
              <a:rPr lang="en-US" sz="2400" dirty="0"/>
              <a:t>More info and a report listing upcoming PED expirations can be found here: </a:t>
            </a:r>
            <a:r>
              <a:rPr lang="en-US" sz="2400" dirty="0">
                <a:hlinkClick r:id="rId4"/>
              </a:rPr>
              <a:t>https://dot.ca.gov/programs/local-assistance/projects/projects-with-expiring-end-dates</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74E073DD-D9F3-DA21-1AF7-A16C3DA0429D}"/>
              </a:ext>
            </a:extLst>
          </p:cNvPr>
          <p:cNvSpPr txBox="1"/>
          <p:nvPr/>
        </p:nvSpPr>
        <p:spPr>
          <a:xfrm>
            <a:off x="11606380" y="6234466"/>
            <a:ext cx="30168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357671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09F37781-89B8-6E94-AD19-2FCF330AAAD6}"/>
              </a:ext>
            </a:extLst>
          </p:cNvPr>
          <p:cNvSpPr txBox="1"/>
          <p:nvPr/>
        </p:nvSpPr>
        <p:spPr>
          <a:xfrm>
            <a:off x="11606380" y="6234466"/>
            <a:ext cx="301686" cy="369332"/>
          </a:xfrm>
          <a:prstGeom prst="rect">
            <a:avLst/>
          </a:prstGeom>
          <a:noFill/>
        </p:spPr>
        <p:txBody>
          <a:bodyPr wrap="none" rtlCol="0">
            <a:spAutoFit/>
          </a:bodyPr>
          <a:lstStyle/>
          <a:p>
            <a:r>
              <a:rPr lang="en-US" dirty="0"/>
              <a:t>9</a:t>
            </a:r>
          </a:p>
        </p:txBody>
      </p:sp>
      <p:pic>
        <p:nvPicPr>
          <p:cNvPr id="3" name="Picture 2">
            <a:extLst>
              <a:ext uri="{FF2B5EF4-FFF2-40B4-BE49-F238E27FC236}">
                <a16:creationId xmlns:a16="http://schemas.microsoft.com/office/drawing/2014/main" id="{2BC1B6F5-FC0B-0250-BD09-4D94C4B7A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42978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6709209" cy="584775"/>
          </a:xfrm>
          <a:prstGeom prst="rect">
            <a:avLst/>
          </a:prstGeom>
          <a:noFill/>
        </p:spPr>
        <p:txBody>
          <a:bodyPr wrap="none" rtlCol="0">
            <a:spAutoFit/>
          </a:bodyPr>
          <a:lstStyle/>
          <a:p>
            <a:r>
              <a:rPr lang="en-US" sz="3200" b="1" dirty="0"/>
              <a:t>References and Training Opportunities</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66127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California LTAP training:</a:t>
            </a:r>
          </a:p>
          <a:p>
            <a:pPr marL="742950" lvl="1" indent="-285750">
              <a:lnSpc>
                <a:spcPct val="150000"/>
              </a:lnSpc>
              <a:buFont typeface="Arial" panose="020B0604020202020204" pitchFamily="34" charset="0"/>
              <a:buChar char="•"/>
            </a:pPr>
            <a:r>
              <a:rPr lang="en-US" sz="2000" dirty="0">
                <a:hlinkClick r:id="rId3"/>
              </a:rPr>
              <a:t>https://caltap.org/training.aspx</a:t>
            </a:r>
            <a:endParaRPr lang="en-US" sz="2000" dirty="0"/>
          </a:p>
          <a:p>
            <a:pPr marL="285750" indent="-285750">
              <a:lnSpc>
                <a:spcPct val="150000"/>
              </a:lnSpc>
              <a:buFont typeface="Arial" panose="020B0604020202020204" pitchFamily="34" charset="0"/>
              <a:buChar char="•"/>
            </a:pPr>
            <a:r>
              <a:rPr lang="en-US" sz="2000" dirty="0"/>
              <a:t>Local Assistance Blog:</a:t>
            </a:r>
          </a:p>
          <a:p>
            <a:pPr marL="742950" lvl="1" indent="-285750">
              <a:lnSpc>
                <a:spcPct val="150000"/>
              </a:lnSpc>
              <a:buFont typeface="Arial" panose="020B0604020202020204" pitchFamily="34" charset="0"/>
              <a:buChar char="•"/>
            </a:pPr>
            <a:r>
              <a:rPr lang="en-US" sz="2000" dirty="0">
                <a:hlinkClick r:id="rId4"/>
              </a:rPr>
              <a:t>https://www.localassistanceblog.com/local-assistance-training/</a:t>
            </a:r>
            <a:endParaRPr lang="en-US" sz="2000" dirty="0"/>
          </a:p>
          <a:p>
            <a:pPr marL="285750" indent="-285750">
              <a:lnSpc>
                <a:spcPct val="150000"/>
              </a:lnSpc>
              <a:buFont typeface="Arial" panose="020B0604020202020204" pitchFamily="34" charset="0"/>
              <a:buChar char="•"/>
            </a:pPr>
            <a:r>
              <a:rPr lang="en-US" sz="2000" dirty="0"/>
              <a:t>Local Assistance Procedures Manual (LAPM)</a:t>
            </a:r>
          </a:p>
          <a:p>
            <a:pPr marL="742950" lvl="1" indent="-285750">
              <a:lnSpc>
                <a:spcPct val="150000"/>
              </a:lnSpc>
              <a:buFont typeface="Arial" panose="020B0604020202020204" pitchFamily="34" charset="0"/>
              <a:buChar char="•"/>
            </a:pPr>
            <a:r>
              <a:rPr lang="en-US" sz="2000" dirty="0">
                <a:hlinkClick r:id="rId5"/>
              </a:rPr>
              <a:t>https://dot.ca.gov/programs/local-assistance/guidelines-and-procedures/local-assistance-procedures-manual-lapm</a:t>
            </a:r>
            <a:endParaRPr lang="en-US" sz="2000" dirty="0"/>
          </a:p>
          <a:p>
            <a:pPr marL="285750" indent="-285750">
              <a:lnSpc>
                <a:spcPct val="150000"/>
              </a:lnSpc>
              <a:buFont typeface="Arial" panose="020B0604020202020204" pitchFamily="34" charset="0"/>
              <a:buChar char="•"/>
            </a:pPr>
            <a:r>
              <a:rPr lang="en-US" sz="2000" dirty="0"/>
              <a:t>Local Assistance Program Guidelines (LAPG)</a:t>
            </a:r>
          </a:p>
          <a:p>
            <a:pPr marL="742950" lvl="1" indent="-285750">
              <a:lnSpc>
                <a:spcPct val="150000"/>
              </a:lnSpc>
              <a:buFont typeface="Arial" panose="020B0604020202020204" pitchFamily="34" charset="0"/>
              <a:buChar char="•"/>
            </a:pPr>
            <a:r>
              <a:rPr lang="en-US" sz="2000" dirty="0">
                <a:hlinkClick r:id="rId6"/>
              </a:rPr>
              <a:t>https://dot.ca.gov/programs/local-assistance/guidelines-and-procedures/local-assistance-program-guidelines-lapg</a:t>
            </a:r>
            <a:endParaRPr lang="en-US" sz="2000" dirty="0"/>
          </a:p>
        </p:txBody>
      </p:sp>
      <p:sp>
        <p:nvSpPr>
          <p:cNvPr id="2" name="TextBox 1">
            <a:extLst>
              <a:ext uri="{FF2B5EF4-FFF2-40B4-BE49-F238E27FC236}">
                <a16:creationId xmlns:a16="http://schemas.microsoft.com/office/drawing/2014/main" id="{8193B746-E7E5-2087-E20F-25B7B80FF13B}"/>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pic>
        <p:nvPicPr>
          <p:cNvPr id="3" name="Picture 2">
            <a:extLst>
              <a:ext uri="{FF2B5EF4-FFF2-40B4-BE49-F238E27FC236}">
                <a16:creationId xmlns:a16="http://schemas.microsoft.com/office/drawing/2014/main" id="{9F2BAC02-D4C0-C1C0-0DC0-09296E817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52161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C6E3B5-A3CB-B049-97BD-2C943BFCFAC2}"/>
              </a:ext>
            </a:extLst>
          </p:cNvPr>
          <p:cNvSpPr txBox="1"/>
          <p:nvPr/>
        </p:nvSpPr>
        <p:spPr>
          <a:xfrm>
            <a:off x="11606380" y="6234466"/>
            <a:ext cx="418704" cy="369332"/>
          </a:xfrm>
          <a:prstGeom prst="rect">
            <a:avLst/>
          </a:prstGeom>
          <a:noFill/>
        </p:spPr>
        <p:txBody>
          <a:bodyPr wrap="none" rtlCol="0">
            <a:spAutoFit/>
          </a:bodyPr>
          <a:lstStyle/>
          <a:p>
            <a:r>
              <a:rPr lang="en-US" dirty="0"/>
              <a:t>11</a:t>
            </a:r>
          </a:p>
        </p:txBody>
      </p:sp>
      <p:pic>
        <p:nvPicPr>
          <p:cNvPr id="5" name="Picture 4" descr="Table&#10;&#10;Description automatically generated with low confidence">
            <a:extLst>
              <a:ext uri="{FF2B5EF4-FFF2-40B4-BE49-F238E27FC236}">
                <a16:creationId xmlns:a16="http://schemas.microsoft.com/office/drawing/2014/main" id="{D86948BB-88D8-1DF9-2E61-0BEE43E42BAC}"/>
              </a:ext>
            </a:extLst>
          </p:cNvPr>
          <p:cNvPicPr>
            <a:picLocks noChangeAspect="1"/>
          </p:cNvPicPr>
          <p:nvPr/>
        </p:nvPicPr>
        <p:blipFill>
          <a:blip r:embed="rId3"/>
          <a:stretch>
            <a:fillRect/>
          </a:stretch>
        </p:blipFill>
        <p:spPr>
          <a:xfrm>
            <a:off x="672286" y="0"/>
            <a:ext cx="10847428" cy="6234545"/>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FFY 24/25</a:t>
            </a:r>
          </a:p>
          <a:p>
            <a:pPr>
              <a:lnSpc>
                <a:spcPct val="90000"/>
              </a:lnSpc>
              <a:spcAft>
                <a:spcPts val="600"/>
              </a:spcAft>
            </a:pPr>
            <a:r>
              <a:rPr lang="en-US" sz="1400" dirty="0"/>
              <a:t>   2	Inactive Invoices</a:t>
            </a:r>
          </a:p>
          <a:p>
            <a:pPr>
              <a:lnSpc>
                <a:spcPct val="90000"/>
              </a:lnSpc>
              <a:spcAft>
                <a:spcPts val="600"/>
              </a:spcAft>
            </a:pPr>
            <a:r>
              <a:rPr lang="en-US" sz="1400" dirty="0"/>
              <a:t>   3	CTC Meetings</a:t>
            </a:r>
          </a:p>
          <a:p>
            <a:pPr>
              <a:lnSpc>
                <a:spcPct val="90000"/>
              </a:lnSpc>
              <a:spcAft>
                <a:spcPts val="600"/>
              </a:spcAft>
            </a:pPr>
            <a:r>
              <a:rPr lang="en-US" sz="1400" dirty="0"/>
              <a:t>   4	ATP</a:t>
            </a:r>
          </a:p>
          <a:p>
            <a:pPr>
              <a:lnSpc>
                <a:spcPct val="90000"/>
              </a:lnSpc>
              <a:spcAft>
                <a:spcPts val="600"/>
              </a:spcAft>
            </a:pPr>
            <a:r>
              <a:rPr lang="en-US" sz="1400" dirty="0"/>
              <a:t>   5	Highway Bridge Program</a:t>
            </a:r>
          </a:p>
          <a:p>
            <a:pPr>
              <a:lnSpc>
                <a:spcPct val="90000"/>
              </a:lnSpc>
              <a:spcAft>
                <a:spcPts val="600"/>
              </a:spcAft>
            </a:pPr>
            <a:r>
              <a:rPr lang="en-US" sz="1400" dirty="0"/>
              <a:t>   6	Clean California</a:t>
            </a:r>
          </a:p>
          <a:p>
            <a:pPr>
              <a:lnSpc>
                <a:spcPct val="90000"/>
              </a:lnSpc>
              <a:spcAft>
                <a:spcPts val="600"/>
              </a:spcAft>
            </a:pPr>
            <a:r>
              <a:rPr lang="en-US" sz="1400" dirty="0"/>
              <a:t>   7	DBE/QAP</a:t>
            </a:r>
          </a:p>
          <a:p>
            <a:pPr>
              <a:lnSpc>
                <a:spcPct val="90000"/>
              </a:lnSpc>
              <a:spcAft>
                <a:spcPts val="600"/>
              </a:spcAft>
            </a:pPr>
            <a:r>
              <a:rPr lang="en-US" sz="1400" dirty="0"/>
              <a:t>   8	PED Extensions</a:t>
            </a:r>
          </a:p>
          <a:p>
            <a:pPr>
              <a:lnSpc>
                <a:spcPct val="90000"/>
              </a:lnSpc>
              <a:spcAft>
                <a:spcPts val="600"/>
              </a:spcAft>
            </a:pPr>
            <a:r>
              <a:rPr lang="en-US" sz="1400" dirty="0"/>
              <a:t>   9	Title VI </a:t>
            </a:r>
          </a:p>
          <a:p>
            <a:pPr>
              <a:lnSpc>
                <a:spcPct val="90000"/>
              </a:lnSpc>
              <a:spcAft>
                <a:spcPts val="600"/>
              </a:spcAft>
            </a:pPr>
            <a:r>
              <a:rPr lang="en-US" sz="1400" dirty="0"/>
              <a:t>   10	References and Training Opportunities</a:t>
            </a:r>
          </a:p>
          <a:p>
            <a:pPr>
              <a:lnSpc>
                <a:spcPct val="90000"/>
              </a:lnSpc>
              <a:spcAft>
                <a:spcPts val="600"/>
              </a:spcAft>
            </a:pPr>
            <a:r>
              <a:rPr lang="en-US" sz="1400" dirty="0"/>
              <a:t>   11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4390241" cy="584775"/>
          </a:xfrm>
          <a:prstGeom prst="rect">
            <a:avLst/>
          </a:prstGeom>
          <a:noFill/>
        </p:spPr>
        <p:txBody>
          <a:bodyPr wrap="none" rtlCol="0">
            <a:spAutoFit/>
          </a:bodyPr>
          <a:lstStyle/>
          <a:p>
            <a:r>
              <a:rPr lang="en-US" sz="3200" b="1" dirty="0"/>
              <a:t>Federal Fiscal Year 24/25</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751769" cy="3662541"/>
          </a:xfrm>
          <a:prstGeom prst="rect">
            <a:avLst/>
          </a:prstGeom>
        </p:spPr>
        <p:txBody>
          <a:bodyPr wrap="square">
            <a:spAutoFit/>
          </a:bodyPr>
          <a:lstStyle/>
          <a:p>
            <a:pPr marL="347472" marR="0" indent="-347472">
              <a:spcAft>
                <a:spcPts val="12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New Federal Fiscal Year Reminders, please ensure:</a:t>
            </a:r>
          </a:p>
          <a:p>
            <a:pPr marL="804672" lvl="2" indent="-347472">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DBE Annual Submittal forms (LAPM Exhibit 9-B and 9-C) have been submitted for FFY 24/25.</a:t>
            </a:r>
          </a:p>
          <a:p>
            <a:pPr marL="804672" lvl="2" indent="-347472">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QAP has been updated in the past 5 years if a project will be receiving federal CON funds this year.</a:t>
            </a:r>
          </a:p>
          <a:p>
            <a:pPr marL="804672" lvl="2" indent="-347472">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Most recent version of </a:t>
            </a:r>
            <a:r>
              <a:rPr lang="en-US" sz="2400" dirty="0">
                <a:latin typeface="Calibri" panose="020F0502020204030204" pitchFamily="34" charset="0"/>
                <a:ea typeface="Calibri" panose="020F0502020204030204" pitchFamily="34" charset="0"/>
                <a:hlinkClick r:id="rId3"/>
              </a:rPr>
              <a:t>LAPM Exhibits </a:t>
            </a:r>
            <a:r>
              <a:rPr lang="en-US" sz="2400" dirty="0">
                <a:latin typeface="Calibri" panose="020F0502020204030204" pitchFamily="34" charset="0"/>
                <a:ea typeface="Calibri" panose="020F0502020204030204" pitchFamily="34" charset="0"/>
              </a:rPr>
              <a:t>are being used when submitting documentation.</a:t>
            </a:r>
          </a:p>
          <a:p>
            <a:pPr marL="347472" indent="-347472">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2025 FTIP adoption to occur in December 2024.</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441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 to submit inactive invoices for next quarter is </a:t>
            </a:r>
            <a:r>
              <a:rPr lang="en-US" sz="2400" b="1" dirty="0"/>
              <a:t>November 22, 2024.</a:t>
            </a:r>
            <a:endParaRPr lang="en-US" sz="2400" dirty="0"/>
          </a:p>
          <a:p>
            <a:pPr marL="285750" indent="-285750">
              <a:lnSpc>
                <a:spcPct val="150000"/>
              </a:lnSpc>
              <a:buFont typeface="Arial" panose="020B0604020202020204" pitchFamily="34" charset="0"/>
              <a:buChar char="•"/>
            </a:pPr>
            <a:r>
              <a:rPr lang="en-US" sz="2400" dirty="0"/>
              <a:t>New inactive quarter will begin on </a:t>
            </a:r>
            <a:r>
              <a:rPr lang="en-US" sz="2400" b="1" dirty="0"/>
              <a:t>January 1, 2025.</a:t>
            </a:r>
            <a:endParaRPr lang="en-US" sz="2400" dirty="0"/>
          </a:p>
          <a:p>
            <a:pPr marL="285750" indent="-285750">
              <a:lnSpc>
                <a:spcPct val="150000"/>
              </a:lnSpc>
              <a:buFont typeface="Arial" panose="020B0604020202020204" pitchFamily="34" charset="0"/>
              <a:buChar char="•"/>
            </a:pPr>
            <a:r>
              <a:rPr lang="en-US" sz="2400" dirty="0"/>
              <a:t>Reminder letters will be sent out after the new quarter begins.</a:t>
            </a:r>
          </a:p>
          <a:p>
            <a:pPr marL="285750" indent="-285750">
              <a:lnSpc>
                <a:spcPct val="150000"/>
              </a:lnSpc>
              <a:buFont typeface="Arial" panose="020B0604020202020204" pitchFamily="34" charset="0"/>
              <a:buChar char="•"/>
            </a:pPr>
            <a:r>
              <a:rPr lang="en-US" sz="2400" dirty="0"/>
              <a:t>Inactivity may prevent E-76s from being processed.</a:t>
            </a:r>
          </a:p>
          <a:p>
            <a:pPr marL="285750" lvl="0" indent="-285750">
              <a:lnSpc>
                <a:spcPct val="150000"/>
              </a:lnSpc>
              <a:buFont typeface="Arial" panose="020B0604020202020204" pitchFamily="34" charset="0"/>
              <a:buChar char="•"/>
            </a:pPr>
            <a:r>
              <a:rPr lang="en-US" sz="2400" dirty="0"/>
              <a:t>The official inactive list can be viewed here:</a:t>
            </a:r>
          </a:p>
          <a:p>
            <a:pPr marL="742950" lvl="1" indent="-285750">
              <a:lnSpc>
                <a:spcPct val="150000"/>
              </a:lnSpc>
              <a:buFont typeface="Arial" panose="020B0604020202020204" pitchFamily="34" charset="0"/>
              <a:buChar char="•"/>
            </a:pPr>
            <a:r>
              <a:rPr lang="en-US" sz="2400" dirty="0">
                <a:hlinkClick r:id="rId3"/>
              </a:rPr>
              <a:t>https://dot.ca.gov/programs/local-assistance/projects/inactive-projects</a:t>
            </a:r>
            <a:endParaRPr lang="en-US" sz="2400" dirty="0"/>
          </a:p>
          <a:p>
            <a:pPr marL="285750" indent="-285750">
              <a:lnSpc>
                <a:spcPct val="150000"/>
              </a:lnSpc>
              <a:buFont typeface="Arial" panose="020B0604020202020204" pitchFamily="34" charset="0"/>
              <a:buChar char="•"/>
            </a:pPr>
            <a:r>
              <a:rPr lang="en-US" sz="2400" dirty="0"/>
              <a:t>If you have questions or issues with submitting invoices,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7F59346F-F5B7-59C3-3278-70825B17FA25}"/>
              </a:ext>
            </a:extLst>
          </p:cNvPr>
          <p:cNvSpPr txBox="1"/>
          <p:nvPr/>
        </p:nvSpPr>
        <p:spPr>
          <a:xfrm>
            <a:off x="11606380" y="6234466"/>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a:spLocks/>
          </p:cNvSpPr>
          <p:nvPr/>
        </p:nvSpPr>
        <p:spPr>
          <a:xfrm>
            <a:off x="462191" y="1379043"/>
            <a:ext cx="10751769"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The </a:t>
            </a:r>
            <a:r>
              <a:rPr lang="en-US" sz="2400" dirty="0">
                <a:hlinkClick r:id="rId3"/>
              </a:rPr>
              <a:t>2025 CTC Meeting Schedule </a:t>
            </a:r>
            <a:r>
              <a:rPr lang="en-US" sz="2400" dirty="0"/>
              <a:t>has been posted on the </a:t>
            </a:r>
            <a:r>
              <a:rPr lang="en-US" sz="2400" dirty="0">
                <a:hlinkClick r:id="rId4"/>
              </a:rPr>
              <a:t>CTC Meeting Webpage</a:t>
            </a:r>
            <a:r>
              <a:rPr lang="en-US" sz="2400" dirty="0"/>
              <a:t>.</a:t>
            </a:r>
          </a:p>
          <a:p>
            <a:pPr marL="285750" indent="-285750">
              <a:lnSpc>
                <a:spcPct val="150000"/>
              </a:lnSpc>
              <a:buFont typeface="Arial" panose="020B0604020202020204" pitchFamily="34" charset="0"/>
              <a:buChar char="•"/>
            </a:pPr>
            <a:r>
              <a:rPr lang="en-US" sz="2400" dirty="0"/>
              <a:t>The </a:t>
            </a:r>
            <a:r>
              <a:rPr lang="en-US" sz="2400" dirty="0">
                <a:hlinkClick r:id="rId5"/>
              </a:rPr>
              <a:t>2025 CTC Meeting Preparation Schedule </a:t>
            </a:r>
            <a:r>
              <a:rPr lang="en-US" sz="2400" dirty="0"/>
              <a:t>has also been posted.</a:t>
            </a:r>
          </a:p>
          <a:p>
            <a:pPr marL="285750" indent="-285750">
              <a:lnSpc>
                <a:spcPct val="150000"/>
              </a:lnSpc>
              <a:buFont typeface="Arial" panose="020B0604020202020204" pitchFamily="34" charset="0"/>
              <a:buChar char="•"/>
            </a:pPr>
            <a:r>
              <a:rPr lang="en-US" sz="2400" dirty="0"/>
              <a:t>Next CTC Meetings:</a:t>
            </a:r>
          </a:p>
          <a:p>
            <a:pPr marL="742950" lvl="1" indent="-285750">
              <a:lnSpc>
                <a:spcPct val="150000"/>
              </a:lnSpc>
              <a:buFont typeface="Arial" panose="020B0604020202020204" pitchFamily="34" charset="0"/>
              <a:buChar char="•"/>
            </a:pPr>
            <a:r>
              <a:rPr lang="en-US" sz="2400" b="1" dirty="0"/>
              <a:t>October 17-18, 2024 </a:t>
            </a:r>
            <a:r>
              <a:rPr lang="en-US" sz="2400" dirty="0"/>
              <a:t>– Bakersfield.</a:t>
            </a:r>
          </a:p>
          <a:p>
            <a:pPr marL="742950" lvl="1" indent="-285750">
              <a:lnSpc>
                <a:spcPct val="150000"/>
              </a:lnSpc>
              <a:buFont typeface="Arial" panose="020B0604020202020204" pitchFamily="34" charset="0"/>
              <a:buChar char="•"/>
            </a:pPr>
            <a:r>
              <a:rPr lang="en-US" sz="2400" b="1" dirty="0"/>
              <a:t>December 5-6, 2024 </a:t>
            </a:r>
            <a:r>
              <a:rPr lang="en-US" sz="2400" dirty="0"/>
              <a:t>– Riverside.</a:t>
            </a:r>
          </a:p>
          <a:p>
            <a:pPr marL="285750" indent="-285750">
              <a:lnSpc>
                <a:spcPct val="150000"/>
              </a:lnSpc>
              <a:buFont typeface="Arial" panose="020B0604020202020204" pitchFamily="34" charset="0"/>
              <a:buChar char="•"/>
            </a:pPr>
            <a:r>
              <a:rPr lang="en-US" sz="2400" dirty="0"/>
              <a:t>Deadlines to submit allocations and time extensions to District 12 Local Assistance:</a:t>
            </a:r>
          </a:p>
          <a:p>
            <a:pPr marL="742950" lvl="1" indent="-285750">
              <a:lnSpc>
                <a:spcPct val="150000"/>
              </a:lnSpc>
              <a:buFont typeface="Arial" panose="020B0604020202020204" pitchFamily="34" charset="0"/>
              <a:buChar char="•"/>
            </a:pPr>
            <a:r>
              <a:rPr lang="en-US" sz="2400" b="1" dirty="0"/>
              <a:t>December 2, 2024 </a:t>
            </a:r>
            <a:r>
              <a:rPr lang="en-US" sz="2400" dirty="0"/>
              <a:t>for the January 2025 CTC Meeting.</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35349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6377451" cy="584775"/>
          </a:xfrm>
          <a:prstGeom prst="rect">
            <a:avLst/>
          </a:prstGeom>
          <a:noFill/>
        </p:spPr>
        <p:txBody>
          <a:bodyPr wrap="none" rtlCol="0">
            <a:spAutoFit/>
          </a:bodyPr>
          <a:lstStyle/>
          <a:p>
            <a:r>
              <a:rPr lang="en-US" sz="3200" b="1" dirty="0"/>
              <a:t>Active Transportation Program (ATP)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0" y="1486200"/>
            <a:ext cx="11292005" cy="3508653"/>
          </a:xfrm>
          <a:prstGeom prst="rect">
            <a:avLst/>
          </a:prstGeom>
        </p:spPr>
        <p:txBody>
          <a:bodyPr wrap="square">
            <a:spAutoFit/>
          </a:bodyPr>
          <a:lstStyle/>
          <a:p>
            <a:pPr marL="342900" indent="-342900" fontAlgn="ctr">
              <a:spcAft>
                <a:spcPts val="1200"/>
              </a:spcAft>
              <a:buFont typeface="Arial" panose="020B0604020202020204" pitchFamily="34" charset="0"/>
              <a:buChar char="•"/>
            </a:pPr>
            <a:r>
              <a:rPr lang="en-US" sz="2400" dirty="0"/>
              <a:t>November 1st - Staff recommendation for Statewide Small Urban &amp; Rural components, and Quick-Build Pilot Program will be posted.</a:t>
            </a:r>
          </a:p>
          <a:p>
            <a:pPr marL="342900" indent="-342900" fontAlgn="ctr">
              <a:spcAft>
                <a:spcPts val="1200"/>
              </a:spcAft>
              <a:buFont typeface="Arial" panose="020B0604020202020204" pitchFamily="34" charset="0"/>
              <a:buChar char="•"/>
            </a:pPr>
            <a:r>
              <a:rPr lang="en-US" sz="2400" dirty="0"/>
              <a:t>Active Transportation Resource Center (ATRC) is planning a training presentation on NI/Plan projects, which will be announced through the </a:t>
            </a:r>
            <a:r>
              <a:rPr lang="en-US" sz="2400" dirty="0">
                <a:hlinkClick r:id="rId3"/>
              </a:rPr>
              <a:t>ATRC Newsletter</a:t>
            </a:r>
            <a:r>
              <a:rPr lang="en-US" sz="2400" dirty="0"/>
              <a:t>.</a:t>
            </a:r>
          </a:p>
          <a:p>
            <a:pPr marL="342900" indent="-342900" fontAlgn="ctr">
              <a:spcAft>
                <a:spcPts val="1200"/>
              </a:spcAft>
              <a:buFont typeface="Arial" panose="020B0604020202020204" pitchFamily="34" charset="0"/>
              <a:buChar char="•"/>
            </a:pPr>
            <a:r>
              <a:rPr lang="en-US" sz="2400" dirty="0"/>
              <a:t>The recording and resources for the recent ATP </a:t>
            </a:r>
            <a:r>
              <a:rPr lang="en-US" sz="2400" dirty="0" err="1"/>
              <a:t>CalSMART</a:t>
            </a:r>
            <a:r>
              <a:rPr lang="en-US" sz="2400" dirty="0"/>
              <a:t> Reporting Webinar are available on the </a:t>
            </a:r>
            <a:r>
              <a:rPr lang="en-US" sz="2400" dirty="0">
                <a:hlinkClick r:id="rId4"/>
              </a:rPr>
              <a:t>Caltrans ATP – ATP Project Reporting webpage</a:t>
            </a:r>
            <a:r>
              <a:rPr lang="en-US" sz="2400" dirty="0"/>
              <a:t>.</a:t>
            </a:r>
          </a:p>
          <a:p>
            <a:pPr marL="285750" indent="-285750">
              <a:spcAft>
                <a:spcPts val="1200"/>
              </a:spcAft>
              <a:buFont typeface="Arial" panose="020B0604020202020204" pitchFamily="34" charset="0"/>
              <a:buChar char="•"/>
            </a:pPr>
            <a:r>
              <a:rPr lang="en-US" sz="2400" dirty="0"/>
              <a:t>Caltrans’ ATP webpage: </a:t>
            </a:r>
            <a:r>
              <a:rPr lang="en-US" sz="2400" dirty="0">
                <a:hlinkClick r:id="rId5"/>
              </a:rPr>
              <a:t>https://dot.ca.gov/programs/local-assistance/fed-and-state-programs/active-transportation-program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74367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429820" cy="584775"/>
          </a:xfrm>
          <a:prstGeom prst="rect">
            <a:avLst/>
          </a:prstGeom>
          <a:noFill/>
        </p:spPr>
        <p:txBody>
          <a:bodyPr wrap="none" rtlCol="0">
            <a:spAutoFit/>
          </a:bodyPr>
          <a:lstStyle/>
          <a:p>
            <a:r>
              <a:rPr lang="en-US" sz="3200" b="1" dirty="0"/>
              <a:t>Highway Bridge Program (HBP)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171079"/>
            <a:ext cx="10549110" cy="2308324"/>
          </a:xfrm>
          <a:prstGeom prst="rect">
            <a:avLst/>
          </a:prstGeom>
        </p:spPr>
        <p:txBody>
          <a:bodyPr wrap="square">
            <a:spAutoFit/>
          </a:bodyPr>
          <a:lstStyle/>
          <a:p>
            <a:pPr marL="342900" indent="-342900" rtl="0" fontAlgn="ctr">
              <a:lnSpc>
                <a:spcPct val="150000"/>
              </a:lnSpc>
              <a:spcBef>
                <a:spcPts val="0"/>
              </a:spcBef>
              <a:spcAft>
                <a:spcPts val="0"/>
              </a:spcAft>
              <a:buFont typeface="Arial" panose="020B0604020202020204" pitchFamily="34" charset="0"/>
              <a:buChar char="•"/>
            </a:pPr>
            <a:r>
              <a:rPr lang="en-US" sz="2400" i="0" dirty="0">
                <a:effectLst/>
              </a:rPr>
              <a:t>EPSP and Post-Programming closed for HBP projects until April 1, 2025.</a:t>
            </a:r>
          </a:p>
          <a:p>
            <a:pPr marL="342900" indent="-342900" rtl="0" fontAlgn="ctr">
              <a:lnSpc>
                <a:spcPct val="150000"/>
              </a:lnSpc>
              <a:spcBef>
                <a:spcPts val="0"/>
              </a:spcBef>
              <a:spcAft>
                <a:spcPts val="0"/>
              </a:spcAft>
              <a:buFont typeface="Arial" panose="020B0604020202020204" pitchFamily="34" charset="0"/>
              <a:buChar char="•"/>
            </a:pPr>
            <a:r>
              <a:rPr lang="en-US" sz="2400" dirty="0"/>
              <a:t>Information may be subject to change. For more info and guidance, please see Caltrans’ HSIP webpage: </a:t>
            </a:r>
            <a:r>
              <a:rPr lang="en-US" sz="2400" dirty="0">
                <a:hlinkClick r:id="rId3"/>
              </a:rPr>
              <a:t>https://dot.ca.gov/programs/local-assistance/fed-and-state-programs/highway-safety-improvement-program</a:t>
            </a:r>
            <a:r>
              <a:rPr lang="en-US" sz="2400" dirty="0"/>
              <a:t>.</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29480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28050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Cycle 1 delivery deadline was </a:t>
            </a:r>
            <a:r>
              <a:rPr lang="en-US" sz="2400" b="1" dirty="0"/>
              <a:t>June 30, 2024</a:t>
            </a:r>
            <a:r>
              <a:rPr lang="en-US" sz="2400" dirty="0"/>
              <a:t>, without an extension.</a:t>
            </a:r>
          </a:p>
          <a:p>
            <a:pPr marL="285750" indent="-285750">
              <a:lnSpc>
                <a:spcPct val="150000"/>
              </a:lnSpc>
              <a:buFont typeface="Arial" panose="020B0604020202020204" pitchFamily="34" charset="0"/>
              <a:buChar char="•"/>
            </a:pPr>
            <a:r>
              <a:rPr lang="en-US" sz="2400" dirty="0"/>
              <a:t>Cycle 2 delivery deadline is </a:t>
            </a:r>
            <a:r>
              <a:rPr lang="en-US" sz="2400" b="1" dirty="0"/>
              <a:t>June 30, 2026.</a:t>
            </a:r>
            <a:endParaRPr lang="en-US" sz="2400" dirty="0"/>
          </a:p>
          <a:p>
            <a:pPr marL="285750" indent="-285750">
              <a:lnSpc>
                <a:spcPct val="150000"/>
              </a:lnSpc>
              <a:buFont typeface="Arial" panose="020B0604020202020204" pitchFamily="34" charset="0"/>
              <a:buChar char="•"/>
            </a:pPr>
            <a:r>
              <a:rPr lang="en-US" sz="2400" dirty="0"/>
              <a:t>Please see the Clean CA webpage for more info and application guidelines: </a:t>
            </a:r>
            <a:r>
              <a:rPr lang="en-US" sz="2400" dirty="0">
                <a:solidFill>
                  <a:schemeClr val="accent1"/>
                </a:solidFill>
                <a:hlinkClick r:id="rId3">
                  <a:extLst>
                    <a:ext uri="{A12FA001-AC4F-418D-AE19-62706E023703}">
                      <ahyp:hlinkClr xmlns:ahyp="http://schemas.microsoft.com/office/drawing/2018/hyperlinkcolor" val="tx"/>
                    </a:ext>
                  </a:extLst>
                </a:hlinkClick>
              </a:rPr>
              <a:t>https://cleancalifornia.dot.ca.gov/local-grants/local-grant-program</a:t>
            </a:r>
            <a:r>
              <a:rPr lang="en-US" sz="2400" dirty="0"/>
              <a:t>.</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B68D932-FDF2-8CF8-7605-659DC27F133A}"/>
              </a:ext>
            </a:extLst>
          </p:cNvPr>
          <p:cNvSpPr txBox="1"/>
          <p:nvPr/>
        </p:nvSpPr>
        <p:spPr>
          <a:xfrm>
            <a:off x="11606380" y="6234466"/>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29811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DBE/QAP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602049" cy="415344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Several Caltrans Disparity Study Results presentations will be held throughout November. Registration link for these presentations have been sent out via email and can be found via the link below:</a:t>
            </a:r>
            <a:endParaRPr lang="en-US" sz="1800" b="0" i="0" u="none" strike="noStrike" baseline="0" dirty="0">
              <a:latin typeface="Source Sans Pro" panose="020B0503030403020204" pitchFamily="34" charset="0"/>
            </a:endParaRPr>
          </a:p>
          <a:p>
            <a:pPr marL="742950" lvl="1" indent="-285750">
              <a:lnSpc>
                <a:spcPct val="150000"/>
              </a:lnSpc>
              <a:buFont typeface="Arial" panose="020B0604020202020204" pitchFamily="34" charset="0"/>
              <a:buChar char="•"/>
            </a:pPr>
            <a:r>
              <a:rPr lang="en-US" dirty="0"/>
              <a:t> </a:t>
            </a:r>
            <a:r>
              <a:rPr lang="en-US" dirty="0">
                <a:solidFill>
                  <a:schemeClr val="accent1"/>
                </a:solidFill>
                <a:hlinkClick r:id="rId3">
                  <a:extLst>
                    <a:ext uri="{A12FA001-AC4F-418D-AE19-62706E023703}">
                      <ahyp:hlinkClr xmlns:ahyp="http://schemas.microsoft.com/office/drawing/2018/hyperlinkcolor" val="tx"/>
                    </a:ext>
                  </a:extLst>
                </a:hlinkClick>
              </a:rPr>
              <a:t>https://bit.ly/3MuyZSX</a:t>
            </a:r>
            <a:endParaRPr lang="en-US" dirty="0">
              <a:solidFill>
                <a:schemeClr val="accent1"/>
              </a:solidFill>
            </a:endParaRPr>
          </a:p>
          <a:p>
            <a:pPr marL="285750" indent="-285750">
              <a:lnSpc>
                <a:spcPct val="150000"/>
              </a:lnSpc>
              <a:buFont typeface="Arial" panose="020B0604020202020204" pitchFamily="34" charset="0"/>
              <a:buChar char="•"/>
            </a:pPr>
            <a:r>
              <a:rPr lang="en-US" sz="2000" dirty="0"/>
              <a:t>QAP forms and annual DBE Forms need to be up to date and on file with Caltrans D12 Local Assistance in order to process E-76s and receive federal funding.</a:t>
            </a:r>
          </a:p>
          <a:p>
            <a:pPr marL="285750" indent="-285750">
              <a:lnSpc>
                <a:spcPct val="150000"/>
              </a:lnSpc>
              <a:buFont typeface="Arial" panose="020B0604020202020204" pitchFamily="34" charset="0"/>
              <a:buChar char="•"/>
            </a:pPr>
            <a:r>
              <a:rPr lang="en-US" sz="2000" dirty="0"/>
              <a:t>Quality Assurance Program (QAP) forms need to be updated and approved every 5 years.</a:t>
            </a:r>
          </a:p>
          <a:p>
            <a:pPr marL="285750" indent="-285750">
              <a:lnSpc>
                <a:spcPct val="150000"/>
              </a:lnSpc>
              <a:buFont typeface="Arial" panose="020B0604020202020204" pitchFamily="34" charset="0"/>
              <a:buChar char="•"/>
            </a:pPr>
            <a:r>
              <a:rPr lang="en-US" sz="2000" dirty="0"/>
              <a:t>If you have questions or issues with submitting DBE/QAP forms,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18617DD8-1EA6-23D1-E8EB-C40C44CB986E}"/>
              </a:ext>
            </a:extLst>
          </p:cNvPr>
          <p:cNvSpPr txBox="1"/>
          <p:nvPr/>
        </p:nvSpPr>
        <p:spPr>
          <a:xfrm>
            <a:off x="11606380" y="6234466"/>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686118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42615</TotalTime>
  <Words>1126</Words>
  <Application>Microsoft Office PowerPoint</Application>
  <PresentationFormat>Widescreen</PresentationFormat>
  <Paragraphs>127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Lawhead, Jonathan@DOT</cp:lastModifiedBy>
  <cp:revision>1234</cp:revision>
  <cp:lastPrinted>2019-05-24T19:45:03Z</cp:lastPrinted>
  <dcterms:created xsi:type="dcterms:W3CDTF">2019-03-25T04:17:46Z</dcterms:created>
  <dcterms:modified xsi:type="dcterms:W3CDTF">2024-10-16T18:49:41Z</dcterms:modified>
</cp:coreProperties>
</file>