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29"/>
  </p:notesMasterIdLst>
  <p:handoutMasterIdLst>
    <p:handoutMasterId r:id="rId30"/>
  </p:handoutMasterIdLst>
  <p:sldIdLst>
    <p:sldId id="387" r:id="rId5"/>
    <p:sldId id="405" r:id="rId6"/>
    <p:sldId id="311" r:id="rId7"/>
    <p:sldId id="407" r:id="rId8"/>
    <p:sldId id="392" r:id="rId9"/>
    <p:sldId id="400" r:id="rId10"/>
    <p:sldId id="399" r:id="rId11"/>
    <p:sldId id="402" r:id="rId12"/>
    <p:sldId id="403" r:id="rId13"/>
    <p:sldId id="401" r:id="rId14"/>
    <p:sldId id="410" r:id="rId15"/>
    <p:sldId id="418" r:id="rId16"/>
    <p:sldId id="415" r:id="rId17"/>
    <p:sldId id="416" r:id="rId18"/>
    <p:sldId id="388" r:id="rId19"/>
    <p:sldId id="398" r:id="rId20"/>
    <p:sldId id="408" r:id="rId21"/>
    <p:sldId id="414" r:id="rId22"/>
    <p:sldId id="411" r:id="rId23"/>
    <p:sldId id="412" r:id="rId24"/>
    <p:sldId id="422" r:id="rId25"/>
    <p:sldId id="389" r:id="rId26"/>
    <p:sldId id="423" r:id="rId27"/>
    <p:sldId id="424"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driann Cardoso" initials="AC" lastIdx="12" clrIdx="6">
    <p:extLst>
      <p:ext uri="{19B8F6BF-5375-455C-9EA6-DF929625EA0E}">
        <p15:presenceInfo xmlns:p15="http://schemas.microsoft.com/office/powerpoint/2012/main" userId="S::ACardoso@octa.net::bc9ad89d-d5b5-496b-a5de-0983bdf51538" providerId="AD"/>
      </p:ext>
    </p:extLst>
  </p:cmAuthor>
  <p:cmAuthor id="1" name="Tamara Warren" initials="TW" lastIdx="2" clrIdx="0"/>
  <p:cmAuthor id="8" name="Nora Yeretzian" initials="NY" lastIdx="1" clrIdx="7">
    <p:extLst>
      <p:ext uri="{19B8F6BF-5375-455C-9EA6-DF929625EA0E}">
        <p15:presenceInfo xmlns:p15="http://schemas.microsoft.com/office/powerpoint/2012/main" userId="S::nyeretzian@octa.net::7aa994c9-c40e-418a-8ebd-0d9d40dfd2df" providerId="AD"/>
      </p:ext>
    </p:extLst>
  </p:cmAuthor>
  <p:cmAuthor id="2" name="Stephanie Chhan" initials="SC" lastIdx="4" clrIdx="1">
    <p:extLst>
      <p:ext uri="{19B8F6BF-5375-455C-9EA6-DF929625EA0E}">
        <p15:presenceInfo xmlns:p15="http://schemas.microsoft.com/office/powerpoint/2012/main" userId="S-1-5-21-3633736460-2878077899-1025941259-13308" providerId="AD"/>
      </p:ext>
    </p:extLst>
  </p:cmAuthor>
  <p:cmAuthor id="3" name="Keane Wong" initials="KW" lastIdx="1" clrIdx="2">
    <p:extLst>
      <p:ext uri="{19B8F6BF-5375-455C-9EA6-DF929625EA0E}">
        <p15:presenceInfo xmlns:p15="http://schemas.microsoft.com/office/powerpoint/2012/main" userId="S-1-5-21-3633736460-2878077899-1025941259-25355" providerId="AD"/>
      </p:ext>
    </p:extLst>
  </p:cmAuthor>
  <p:cmAuthor id="4" name="Nereida Villasenor" initials="NV" lastIdx="5" clrIdx="3">
    <p:extLst>
      <p:ext uri="{19B8F6BF-5375-455C-9EA6-DF929625EA0E}">
        <p15:presenceInfo xmlns:p15="http://schemas.microsoft.com/office/powerpoint/2012/main" userId="S-1-5-21-3633736460-2878077899-1025941259-3524" providerId="AD"/>
      </p:ext>
    </p:extLst>
  </p:cmAuthor>
  <p:cmAuthor id="5" name="Jennifer Farinas" initials="JF" lastIdx="12" clrIdx="4">
    <p:extLst>
      <p:ext uri="{19B8F6BF-5375-455C-9EA6-DF929625EA0E}">
        <p15:presenceInfo xmlns:p15="http://schemas.microsoft.com/office/powerpoint/2012/main" userId="S::jfarinas@octa.net::7341ec17-c2eb-4611-9729-ab93fb2b3598" providerId="AD"/>
      </p:ext>
    </p:extLst>
  </p:cmAuthor>
  <p:cmAuthor id="6" name="Louis Zhao" initials="LZ" lastIdx="6" clrIdx="5">
    <p:extLst>
      <p:ext uri="{19B8F6BF-5375-455C-9EA6-DF929625EA0E}">
        <p15:presenceInfo xmlns:p15="http://schemas.microsoft.com/office/powerpoint/2012/main" userId="S::LZhao@octa.net::64ba5031-cd0c-4e5d-aaa2-a53e0b987d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808381"/>
    <a:srgbClr val="FFC585"/>
    <a:srgbClr val="FFEFDD"/>
    <a:srgbClr val="FF8600"/>
    <a:srgbClr val="595959"/>
    <a:srgbClr val="DA7200"/>
    <a:srgbClr val="E2AC00"/>
    <a:srgbClr val="F8B5AE"/>
    <a:srgbClr val="1E6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E3A72-EEF3-46EC-89D7-3E6B902167D9}" v="5207" dt="2021-04-26T21:18:54.296"/>
    <p1510:client id="{74087DAE-DF39-41FF-B342-BF36ABDF742E}" vWet="4" dt="2021-04-26T20:09:10.874"/>
    <p1510:client id="{7AEC3E90-3E62-4230-B32C-96E0C9DDCFB5}" v="586" dt="2021-04-27T20:43:12.350"/>
    <p1510:client id="{B3297972-35E8-433D-A2C2-B6B7E4391277}" v="110" dt="2021-04-27T16:3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48" autoAdjust="0"/>
  </p:normalViewPr>
  <p:slideViewPr>
    <p:cSldViewPr snapToGrid="0">
      <p:cViewPr varScale="1">
        <p:scale>
          <a:sx n="95" d="100"/>
          <a:sy n="95" d="100"/>
        </p:scale>
        <p:origin x="1158"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8"/>
            <a:ext cx="3038475" cy="466725"/>
          </a:xfrm>
          <a:prstGeom prst="rect">
            <a:avLst/>
          </a:prstGeom>
        </p:spPr>
        <p:txBody>
          <a:bodyPr vert="horz" lIns="91428" tIns="45711" rIns="91428" bIns="45711" rtlCol="0"/>
          <a:lstStyle>
            <a:lvl1pPr algn="l">
              <a:defRPr sz="1200"/>
            </a:lvl1pPr>
          </a:lstStyle>
          <a:p>
            <a:endParaRPr lang="en-US"/>
          </a:p>
        </p:txBody>
      </p:sp>
      <p:sp>
        <p:nvSpPr>
          <p:cNvPr id="3" name="Date Placeholder 2"/>
          <p:cNvSpPr>
            <a:spLocks noGrp="1"/>
          </p:cNvSpPr>
          <p:nvPr>
            <p:ph type="dt" sz="quarter" idx="1"/>
          </p:nvPr>
        </p:nvSpPr>
        <p:spPr>
          <a:xfrm>
            <a:off x="3970346" y="8"/>
            <a:ext cx="3038475" cy="466725"/>
          </a:xfrm>
          <a:prstGeom prst="rect">
            <a:avLst/>
          </a:prstGeom>
        </p:spPr>
        <p:txBody>
          <a:bodyPr vert="horz" lIns="91428" tIns="45711" rIns="91428" bIns="45711" rtlCol="0"/>
          <a:lstStyle>
            <a:lvl1pPr algn="r">
              <a:defRPr sz="1200"/>
            </a:lvl1pPr>
          </a:lstStyle>
          <a:p>
            <a:fld id="{74B1A950-C805-46D9-9013-1DAC3988DE26}" type="datetimeFigureOut">
              <a:rPr lang="en-US" smtClean="0"/>
              <a:t>4/29/2021</a:t>
            </a:fld>
            <a:endParaRPr lang="en-US"/>
          </a:p>
        </p:txBody>
      </p:sp>
      <p:sp>
        <p:nvSpPr>
          <p:cNvPr id="4" name="Footer Placeholder 3"/>
          <p:cNvSpPr>
            <a:spLocks noGrp="1"/>
          </p:cNvSpPr>
          <p:nvPr>
            <p:ph type="ftr" sz="quarter" idx="2"/>
          </p:nvPr>
        </p:nvSpPr>
        <p:spPr>
          <a:xfrm>
            <a:off x="8" y="8829682"/>
            <a:ext cx="3038475" cy="466725"/>
          </a:xfrm>
          <a:prstGeom prst="rect">
            <a:avLst/>
          </a:prstGeom>
        </p:spPr>
        <p:txBody>
          <a:bodyPr vert="horz" lIns="91428" tIns="45711" rIns="91428" bIns="45711" rtlCol="0" anchor="b"/>
          <a:lstStyle>
            <a:lvl1pPr algn="l">
              <a:defRPr sz="1200"/>
            </a:lvl1pPr>
          </a:lstStyle>
          <a:p>
            <a:endParaRPr lang="en-US"/>
          </a:p>
        </p:txBody>
      </p:sp>
      <p:sp>
        <p:nvSpPr>
          <p:cNvPr id="5" name="Slide Number Placeholder 4"/>
          <p:cNvSpPr>
            <a:spLocks noGrp="1"/>
          </p:cNvSpPr>
          <p:nvPr>
            <p:ph type="sldNum" sz="quarter" idx="3"/>
          </p:nvPr>
        </p:nvSpPr>
        <p:spPr>
          <a:xfrm>
            <a:off x="3970346" y="8829682"/>
            <a:ext cx="3038475" cy="466725"/>
          </a:xfrm>
          <a:prstGeom prst="rect">
            <a:avLst/>
          </a:prstGeom>
        </p:spPr>
        <p:txBody>
          <a:bodyPr vert="horz" lIns="91428" tIns="45711" rIns="91428" bIns="45711" rtlCol="0" anchor="b"/>
          <a:lstStyle>
            <a:lvl1pPr algn="r">
              <a:defRPr sz="1200"/>
            </a:lvl1pPr>
          </a:lstStyle>
          <a:p>
            <a:fld id="{901FE1E8-729E-4CD6-9E42-C324BF418CDE}" type="slidenum">
              <a:rPr lang="en-US" smtClean="0"/>
              <a:t>‹#›</a:t>
            </a:fld>
            <a:endParaRPr lang="en-US"/>
          </a:p>
        </p:txBody>
      </p:sp>
    </p:spTree>
    <p:extLst>
      <p:ext uri="{BB962C8B-B14F-4D97-AF65-F5344CB8AC3E}">
        <p14:creationId xmlns:p14="http://schemas.microsoft.com/office/powerpoint/2010/main" val="3704872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3"/>
            <a:ext cx="3037840" cy="466435"/>
          </a:xfrm>
          <a:prstGeom prst="rect">
            <a:avLst/>
          </a:prstGeom>
        </p:spPr>
        <p:txBody>
          <a:bodyPr vert="horz" lIns="93153" tIns="46571" rIns="93153" bIns="46571" rtlCol="0"/>
          <a:lstStyle>
            <a:lvl1pPr algn="l">
              <a:defRPr sz="1200"/>
            </a:lvl1pPr>
          </a:lstStyle>
          <a:p>
            <a:endParaRPr lang="en-US"/>
          </a:p>
        </p:txBody>
      </p:sp>
      <p:sp>
        <p:nvSpPr>
          <p:cNvPr id="3" name="Date Placeholder 2"/>
          <p:cNvSpPr>
            <a:spLocks noGrp="1"/>
          </p:cNvSpPr>
          <p:nvPr>
            <p:ph type="dt" idx="1"/>
          </p:nvPr>
        </p:nvSpPr>
        <p:spPr>
          <a:xfrm>
            <a:off x="3970939" y="13"/>
            <a:ext cx="3037840" cy="466435"/>
          </a:xfrm>
          <a:prstGeom prst="rect">
            <a:avLst/>
          </a:prstGeom>
        </p:spPr>
        <p:txBody>
          <a:bodyPr vert="horz" lIns="93153" tIns="46571" rIns="93153" bIns="46571" rtlCol="0"/>
          <a:lstStyle>
            <a:lvl1pPr algn="r">
              <a:defRPr sz="1200"/>
            </a:lvl1pPr>
          </a:lstStyle>
          <a:p>
            <a:fld id="{D8CDBE4E-E4B4-5745-97E1-AB17BAA90549}" type="datetimeFigureOut">
              <a:rPr lang="en-US" smtClean="0"/>
              <a:t>4/29/2021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3" tIns="46571" rIns="93153" bIns="46571" rtlCol="0" anchor="ctr"/>
          <a:lstStyle/>
          <a:p>
            <a:endParaRPr lang="en-US"/>
          </a:p>
        </p:txBody>
      </p:sp>
      <p:sp>
        <p:nvSpPr>
          <p:cNvPr id="5" name="Notes Placeholder 4"/>
          <p:cNvSpPr>
            <a:spLocks noGrp="1"/>
          </p:cNvSpPr>
          <p:nvPr>
            <p:ph type="body" sz="quarter" idx="3"/>
          </p:nvPr>
        </p:nvSpPr>
        <p:spPr>
          <a:xfrm>
            <a:off x="701041" y="4473893"/>
            <a:ext cx="5608320" cy="3660457"/>
          </a:xfrm>
          <a:prstGeom prst="rect">
            <a:avLst/>
          </a:prstGeom>
        </p:spPr>
        <p:txBody>
          <a:bodyPr vert="horz" lIns="93153" tIns="46571" rIns="93153" bIns="465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80"/>
            <a:ext cx="3037840" cy="466434"/>
          </a:xfrm>
          <a:prstGeom prst="rect">
            <a:avLst/>
          </a:prstGeom>
        </p:spPr>
        <p:txBody>
          <a:bodyPr vert="horz" lIns="93153" tIns="46571" rIns="93153" bIns="4657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80"/>
            <a:ext cx="3037840" cy="466434"/>
          </a:xfrm>
          <a:prstGeom prst="rect">
            <a:avLst/>
          </a:prstGeom>
        </p:spPr>
        <p:txBody>
          <a:bodyPr vert="horz" lIns="93153" tIns="46571" rIns="93153" bIns="46571" rtlCol="0" anchor="b"/>
          <a:lstStyle>
            <a:lvl1pPr algn="r">
              <a:defRPr sz="1200"/>
            </a:lvl1pPr>
          </a:lstStyle>
          <a:p>
            <a:fld id="{385B56B9-487F-D746-82F7-C47BF21AEF15}" type="slidenum">
              <a:rPr lang="en-US" smtClean="0"/>
              <a:t>‹#›</a:t>
            </a:fld>
            <a:endParaRPr lang="en-US"/>
          </a:p>
        </p:txBody>
      </p:sp>
    </p:spTree>
    <p:extLst>
      <p:ext uri="{BB962C8B-B14F-4D97-AF65-F5344CB8AC3E}">
        <p14:creationId xmlns:p14="http://schemas.microsoft.com/office/powerpoint/2010/main" val="87111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cta.net/ems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B56B9-487F-D746-82F7-C47BF21AEF15}" type="slidenum">
              <a:rPr lang="en-US" smtClean="0"/>
              <a:t>1</a:t>
            </a:fld>
            <a:endParaRPr lang="en-US"/>
          </a:p>
        </p:txBody>
      </p:sp>
    </p:spTree>
    <p:extLst>
      <p:ext uri="{BB962C8B-B14F-4D97-AF65-F5344CB8AC3E}">
        <p14:creationId xmlns:p14="http://schemas.microsoft.com/office/powerpoint/2010/main" val="2093826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capital and operating applications will be scored differently. Both applications will have a maximum score of 100 points. </a:t>
            </a:r>
          </a:p>
          <a:p>
            <a:endParaRPr lang="en-US"/>
          </a:p>
          <a:p>
            <a:r>
              <a:rPr lang="en-US"/>
              <a:t>Bonus points are available under the capital category for projects that increase vehicle revenue hours beyond the 10-hour minimum, utilize partnerships to create efficiencies in service, and/or projects that show a greater percentage of wheelchair/lift users as a percentage of total users since those trips generally take longer to accommodate. </a:t>
            </a:r>
          </a:p>
          <a:p>
            <a:endParaRPr lang="en-US"/>
          </a:p>
          <a:p>
            <a:r>
              <a:rPr lang="en-US"/>
              <a:t>Under this call, OCTA will allow restoration of service for up to 6 months to address challenges as a result of the COVID-19 pandemic. </a:t>
            </a:r>
          </a:p>
          <a:p>
            <a:endParaRPr lang="en-US"/>
          </a:p>
          <a:p>
            <a:r>
              <a:rPr lang="en-US"/>
              <a:t>The evaluation criteria are available in the draft guidelines which can be found on the program webpage at www.octa.net/emsd. </a:t>
            </a:r>
          </a:p>
          <a:p>
            <a:endParaRPr lang="en-US"/>
          </a:p>
          <a:p>
            <a:r>
              <a:rPr lang="en-US"/>
              <a:t>Next slide please</a:t>
            </a:r>
          </a:p>
        </p:txBody>
      </p:sp>
      <p:sp>
        <p:nvSpPr>
          <p:cNvPr id="4" name="Slide Number Placeholder 3"/>
          <p:cNvSpPr>
            <a:spLocks noGrp="1"/>
          </p:cNvSpPr>
          <p:nvPr>
            <p:ph type="sldNum" sz="quarter" idx="5"/>
          </p:nvPr>
        </p:nvSpPr>
        <p:spPr/>
        <p:txBody>
          <a:bodyPr/>
          <a:lstStyle/>
          <a:p>
            <a:fld id="{385B56B9-487F-D746-82F7-C47BF21AEF15}" type="slidenum">
              <a:rPr lang="en-US" smtClean="0"/>
              <a:t>12</a:t>
            </a:fld>
            <a:endParaRPr lang="en-US"/>
          </a:p>
        </p:txBody>
      </p:sp>
    </p:spTree>
    <p:extLst>
      <p:ext uri="{BB962C8B-B14F-4D97-AF65-F5344CB8AC3E}">
        <p14:creationId xmlns:p14="http://schemas.microsoft.com/office/powerpoint/2010/main" val="162315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projects must be included in the Coordinated Plan, which is available on the EMSD program webpage under resources. Please refer to page 3 of the draft guidelines. </a:t>
            </a:r>
          </a:p>
          <a:p>
            <a:endParaRPr lang="en-US"/>
          </a:p>
          <a:p>
            <a:r>
              <a:rPr lang="en-US"/>
              <a:t>To ensure equitable distribution of funds, the total maximum request is $600,000 per applicant for the capital and operating categories combined.</a:t>
            </a:r>
          </a:p>
          <a:p>
            <a:endParaRPr lang="en-US"/>
          </a:p>
          <a:p>
            <a:r>
              <a:rPr lang="en-US"/>
              <a:t>All projects must be ready to proceed. Applicants must have management oversight and control over the awarded service and/or purchased equipment.</a:t>
            </a:r>
          </a:p>
          <a:p>
            <a:endParaRPr lang="en-US"/>
          </a:p>
          <a:p>
            <a:r>
              <a:rPr lang="en-US"/>
              <a:t>Grantees are responsible for complying with all applicable regulations and requirements. </a:t>
            </a:r>
          </a:p>
          <a:p>
            <a:endParaRPr lang="en-US"/>
          </a:p>
          <a:p>
            <a:r>
              <a:rPr lang="en-US"/>
              <a:t>Next slide please</a:t>
            </a:r>
          </a:p>
        </p:txBody>
      </p:sp>
      <p:sp>
        <p:nvSpPr>
          <p:cNvPr id="4" name="Slide Number Placeholder 3"/>
          <p:cNvSpPr>
            <a:spLocks noGrp="1"/>
          </p:cNvSpPr>
          <p:nvPr>
            <p:ph type="sldNum" sz="quarter" idx="5"/>
          </p:nvPr>
        </p:nvSpPr>
        <p:spPr/>
        <p:txBody>
          <a:bodyPr/>
          <a:lstStyle/>
          <a:p>
            <a:fld id="{385B56B9-487F-D746-82F7-C47BF21AEF15}" type="slidenum">
              <a:rPr lang="en-US" smtClean="0"/>
              <a:t>13</a:t>
            </a:fld>
            <a:endParaRPr lang="en-US"/>
          </a:p>
        </p:txBody>
      </p:sp>
    </p:spTree>
    <p:extLst>
      <p:ext uri="{BB962C8B-B14F-4D97-AF65-F5344CB8AC3E}">
        <p14:creationId xmlns:p14="http://schemas.microsoft.com/office/powerpoint/2010/main" val="2173685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awarded, applicants will be required to enter into a cooperative agreement with OCTA which will spell out all of the terms and conditions, and will very depending on the type of project awarded. </a:t>
            </a:r>
          </a:p>
          <a:p>
            <a:endParaRPr lang="en-US"/>
          </a:p>
          <a:p>
            <a:r>
              <a:rPr lang="en-US"/>
              <a:t>Quarterly reporting will be required and applicants must notify OCTA of any potential delays and extension requests. </a:t>
            </a:r>
          </a:p>
          <a:p>
            <a:endParaRPr lang="en-US"/>
          </a:p>
          <a:p>
            <a:r>
              <a:rPr lang="en-US"/>
              <a:t>Scope changes must be requested via email and provide an explanation and justification for the change. Major changes will require approval by the OCTA Board of Directors. We encourage applicants to complete projects within the original 24-month performance period. </a:t>
            </a:r>
          </a:p>
          <a:p>
            <a:endParaRPr lang="en-US"/>
          </a:p>
          <a:p>
            <a:r>
              <a:rPr lang="en-US"/>
              <a:t>Next slide please.</a:t>
            </a:r>
          </a:p>
        </p:txBody>
      </p:sp>
      <p:sp>
        <p:nvSpPr>
          <p:cNvPr id="4" name="Slide Number Placeholder 3"/>
          <p:cNvSpPr>
            <a:spLocks noGrp="1"/>
          </p:cNvSpPr>
          <p:nvPr>
            <p:ph type="sldNum" sz="quarter" idx="5"/>
          </p:nvPr>
        </p:nvSpPr>
        <p:spPr/>
        <p:txBody>
          <a:bodyPr/>
          <a:lstStyle/>
          <a:p>
            <a:fld id="{385B56B9-487F-D746-82F7-C47BF21AEF15}" type="slidenum">
              <a:rPr lang="en-US" smtClean="0"/>
              <a:t>14</a:t>
            </a:fld>
            <a:endParaRPr lang="en-US"/>
          </a:p>
        </p:txBody>
      </p:sp>
    </p:spTree>
    <p:extLst>
      <p:ext uri="{BB962C8B-B14F-4D97-AF65-F5344CB8AC3E}">
        <p14:creationId xmlns:p14="http://schemas.microsoft.com/office/powerpoint/2010/main" val="3321793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Finally, the proposed EMSD schedule. We are currently in the proposed guideline workshops phase and are targeting release of the call in the summer with applications due approximately 2 months after the call is released. Based on this timeline, it is anticipated that awarded applicants would be notified in the Fall.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note that this schedule is preliminary and subject to change. This concludes my presentation. Are there any questions so far?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Now we will be transitioning to the feedback portion of the presentation. Nora, I will turn it over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385B56B9-487F-D746-82F7-C47BF21AEF15}" type="slidenum">
              <a:rPr lang="en-US" smtClean="0"/>
              <a:t>15</a:t>
            </a:fld>
            <a:endParaRPr lang="en-US"/>
          </a:p>
        </p:txBody>
      </p:sp>
    </p:spTree>
    <p:extLst>
      <p:ext uri="{BB962C8B-B14F-4D97-AF65-F5344CB8AC3E}">
        <p14:creationId xmlns:p14="http://schemas.microsoft.com/office/powerpoint/2010/main" val="1983348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B56B9-487F-D746-82F7-C47BF21AEF15}" type="slidenum">
              <a:rPr lang="en-US" smtClean="0"/>
              <a:t>16</a:t>
            </a:fld>
            <a:endParaRPr lang="en-US"/>
          </a:p>
        </p:txBody>
      </p:sp>
    </p:spTree>
    <p:extLst>
      <p:ext uri="{BB962C8B-B14F-4D97-AF65-F5344CB8AC3E}">
        <p14:creationId xmlns:p14="http://schemas.microsoft.com/office/powerpoint/2010/main" val="1529268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Next slide please.</a:t>
            </a:r>
          </a:p>
        </p:txBody>
      </p:sp>
      <p:sp>
        <p:nvSpPr>
          <p:cNvPr id="4" name="Slide Number Placeholder 3"/>
          <p:cNvSpPr>
            <a:spLocks noGrp="1"/>
          </p:cNvSpPr>
          <p:nvPr>
            <p:ph type="sldNum" sz="quarter" idx="5"/>
          </p:nvPr>
        </p:nvSpPr>
        <p:spPr/>
        <p:txBody>
          <a:bodyPr/>
          <a:lstStyle/>
          <a:p>
            <a:fld id="{385B56B9-487F-D746-82F7-C47BF21AEF15}" type="slidenum">
              <a:rPr lang="en-US" smtClean="0"/>
              <a:t>17</a:t>
            </a:fld>
            <a:endParaRPr lang="en-US"/>
          </a:p>
        </p:txBody>
      </p:sp>
    </p:spTree>
    <p:extLst>
      <p:ext uri="{BB962C8B-B14F-4D97-AF65-F5344CB8AC3E}">
        <p14:creationId xmlns:p14="http://schemas.microsoft.com/office/powerpoint/2010/main" val="2484478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all four. Is there anything that you would suggest? </a:t>
            </a:r>
          </a:p>
        </p:txBody>
      </p:sp>
      <p:sp>
        <p:nvSpPr>
          <p:cNvPr id="4" name="Slide Number Placeholder 3"/>
          <p:cNvSpPr>
            <a:spLocks noGrp="1"/>
          </p:cNvSpPr>
          <p:nvPr>
            <p:ph type="sldNum" sz="quarter" idx="5"/>
          </p:nvPr>
        </p:nvSpPr>
        <p:spPr/>
        <p:txBody>
          <a:bodyPr/>
          <a:lstStyle/>
          <a:p>
            <a:fld id="{385B56B9-487F-D746-82F7-C47BF21AEF15}" type="slidenum">
              <a:rPr lang="en-US" smtClean="0"/>
              <a:t>18</a:t>
            </a:fld>
            <a:endParaRPr lang="en-US"/>
          </a:p>
        </p:txBody>
      </p:sp>
    </p:spTree>
    <p:extLst>
      <p:ext uri="{BB962C8B-B14F-4D97-AF65-F5344CB8AC3E}">
        <p14:creationId xmlns:p14="http://schemas.microsoft.com/office/powerpoint/2010/main" val="2185955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about their feedback – anything to add or suggest?</a:t>
            </a:r>
          </a:p>
        </p:txBody>
      </p:sp>
      <p:sp>
        <p:nvSpPr>
          <p:cNvPr id="4" name="Slide Number Placeholder 3"/>
          <p:cNvSpPr>
            <a:spLocks noGrp="1"/>
          </p:cNvSpPr>
          <p:nvPr>
            <p:ph type="sldNum" sz="quarter" idx="5"/>
          </p:nvPr>
        </p:nvSpPr>
        <p:spPr/>
        <p:txBody>
          <a:bodyPr/>
          <a:lstStyle/>
          <a:p>
            <a:fld id="{385B56B9-487F-D746-82F7-C47BF21AEF15}" type="slidenum">
              <a:rPr lang="en-US" smtClean="0"/>
              <a:t>19</a:t>
            </a:fld>
            <a:endParaRPr lang="en-US"/>
          </a:p>
        </p:txBody>
      </p:sp>
    </p:spTree>
    <p:extLst>
      <p:ext uri="{BB962C8B-B14F-4D97-AF65-F5344CB8AC3E}">
        <p14:creationId xmlns:p14="http://schemas.microsoft.com/office/powerpoint/2010/main" val="2349559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these requirements clear? Do you have any other questions or suggestions? </a:t>
            </a:r>
          </a:p>
          <a:p>
            <a:endParaRPr lang="en-US" dirty="0"/>
          </a:p>
          <a:p>
            <a:r>
              <a:rPr lang="en-US" dirty="0"/>
              <a:t>What do you think is fair? </a:t>
            </a:r>
          </a:p>
          <a:p>
            <a:endParaRPr lang="en-US" dirty="0"/>
          </a:p>
          <a:p>
            <a:r>
              <a:rPr lang="en-US" dirty="0"/>
              <a:t>Does anyone have any other questions? Thank you for your feedback. </a:t>
            </a:r>
          </a:p>
        </p:txBody>
      </p:sp>
      <p:sp>
        <p:nvSpPr>
          <p:cNvPr id="4" name="Slide Number Placeholder 3"/>
          <p:cNvSpPr>
            <a:spLocks noGrp="1"/>
          </p:cNvSpPr>
          <p:nvPr>
            <p:ph type="sldNum" sz="quarter" idx="5"/>
          </p:nvPr>
        </p:nvSpPr>
        <p:spPr/>
        <p:txBody>
          <a:bodyPr/>
          <a:lstStyle/>
          <a:p>
            <a:fld id="{385B56B9-487F-D746-82F7-C47BF21AEF15}" type="slidenum">
              <a:rPr lang="en-US" smtClean="0"/>
              <a:t>20</a:t>
            </a:fld>
            <a:endParaRPr lang="en-US"/>
          </a:p>
        </p:txBody>
      </p:sp>
    </p:spTree>
    <p:extLst>
      <p:ext uri="{BB962C8B-B14F-4D97-AF65-F5344CB8AC3E}">
        <p14:creationId xmlns:p14="http://schemas.microsoft.com/office/powerpoint/2010/main" val="692579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slide shows all categories included in the draft guidelines. Are there any questions on categories not covered in the presentation? </a:t>
            </a:r>
          </a:p>
          <a:p>
            <a:endParaRPr lang="en-US"/>
          </a:p>
          <a:p>
            <a:r>
              <a:rPr lang="en-US"/>
              <a:t>Next slide please</a:t>
            </a:r>
          </a:p>
        </p:txBody>
      </p:sp>
      <p:sp>
        <p:nvSpPr>
          <p:cNvPr id="4" name="Slide Number Placeholder 3"/>
          <p:cNvSpPr>
            <a:spLocks noGrp="1"/>
          </p:cNvSpPr>
          <p:nvPr>
            <p:ph type="sldNum" sz="quarter" idx="5"/>
          </p:nvPr>
        </p:nvSpPr>
        <p:spPr/>
        <p:txBody>
          <a:bodyPr/>
          <a:lstStyle/>
          <a:p>
            <a:fld id="{385B56B9-487F-D746-82F7-C47BF21AEF15}" type="slidenum">
              <a:rPr lang="en-US" smtClean="0"/>
              <a:t>21</a:t>
            </a:fld>
            <a:endParaRPr lang="en-US"/>
          </a:p>
        </p:txBody>
      </p:sp>
    </p:spTree>
    <p:extLst>
      <p:ext uri="{BB962C8B-B14F-4D97-AF65-F5344CB8AC3E}">
        <p14:creationId xmlns:p14="http://schemas.microsoft.com/office/powerpoint/2010/main" val="17116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Presentation will be recorded for our note taking purposes</a:t>
            </a:r>
          </a:p>
          <a:p>
            <a:r>
              <a:rPr lang="en-US"/>
              <a:t>This presentation will be available on our website on 4/29</a:t>
            </a:r>
          </a:p>
          <a:p>
            <a:pPr lvl="1"/>
            <a:r>
              <a:rPr lang="en-US">
                <a:solidFill>
                  <a:srgbClr val="5B9BD5"/>
                </a:solidFill>
                <a:hlinkClick r:id="rId3">
                  <a:extLst>
                    <a:ext uri="{A12FA001-AC4F-418D-AE19-62706E023703}">
                      <ahyp:hlinkClr xmlns:ahyp="http://schemas.microsoft.com/office/drawing/2018/hyperlinkcolor" val="tx"/>
                    </a:ext>
                  </a:extLst>
                </a:hlinkClick>
              </a:rPr>
              <a:t>www.octa.net/emsd</a:t>
            </a:r>
            <a:r>
              <a:rPr lang="en-US">
                <a:solidFill>
                  <a:srgbClr val="5B9BD5"/>
                </a:solidFill>
              </a:rPr>
              <a:t> </a:t>
            </a:r>
          </a:p>
        </p:txBody>
      </p:sp>
      <p:sp>
        <p:nvSpPr>
          <p:cNvPr id="4" name="Slide Number Placeholder 3"/>
          <p:cNvSpPr>
            <a:spLocks noGrp="1"/>
          </p:cNvSpPr>
          <p:nvPr>
            <p:ph type="sldNum" sz="quarter" idx="5"/>
          </p:nvPr>
        </p:nvSpPr>
        <p:spPr/>
        <p:txBody>
          <a:bodyPr/>
          <a:lstStyle/>
          <a:p>
            <a:fld id="{385B56B9-487F-D746-82F7-C47BF21AEF15}" type="slidenum">
              <a:rPr lang="en-US" smtClean="0"/>
              <a:t>3</a:t>
            </a:fld>
            <a:endParaRPr lang="en-US"/>
          </a:p>
        </p:txBody>
      </p:sp>
    </p:spTree>
    <p:extLst>
      <p:ext uri="{BB962C8B-B14F-4D97-AF65-F5344CB8AC3E}">
        <p14:creationId xmlns:p14="http://schemas.microsoft.com/office/powerpoint/2010/main" val="2294150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are the contacts for the EMSD Call. Feel free to reach out to us with your feedback and suggestions up until the May 14th deadline.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The tentative release for the call is July 13th, with an application workshop following on July 26</a:t>
            </a:r>
            <a:r>
              <a:rPr lang="en-US" baseline="30000"/>
              <a:t>th</a:t>
            </a:r>
            <a:r>
              <a:rPr lang="en-US"/>
              <a:t>, and final applications are due September 13</a:t>
            </a:r>
            <a:r>
              <a:rPr lang="en-US" baseline="30000"/>
              <a:t>th</a:t>
            </a:r>
            <a:r>
              <a:rPr lang="en-US"/>
              <a:t>. </a:t>
            </a:r>
          </a:p>
          <a:p>
            <a:endParaRPr lang="en-US"/>
          </a:p>
          <a:p>
            <a:r>
              <a:rPr lang="en-US"/>
              <a:t>Next slide please</a:t>
            </a:r>
          </a:p>
          <a:p>
            <a:endParaRPr lang="en-US"/>
          </a:p>
        </p:txBody>
      </p:sp>
      <p:sp>
        <p:nvSpPr>
          <p:cNvPr id="4" name="Slide Number Placeholder 3"/>
          <p:cNvSpPr>
            <a:spLocks noGrp="1"/>
          </p:cNvSpPr>
          <p:nvPr>
            <p:ph type="sldNum" sz="quarter" idx="10"/>
          </p:nvPr>
        </p:nvSpPr>
        <p:spPr/>
        <p:txBody>
          <a:bodyPr/>
          <a:lstStyle/>
          <a:p>
            <a:fld id="{385B56B9-487F-D746-82F7-C47BF21AEF15}" type="slidenum">
              <a:rPr lang="en-US" smtClean="0"/>
              <a:t>22</a:t>
            </a:fld>
            <a:endParaRPr lang="en-US"/>
          </a:p>
        </p:txBody>
      </p:sp>
    </p:spTree>
    <p:extLst>
      <p:ext uri="{BB962C8B-B14F-4D97-AF65-F5344CB8AC3E}">
        <p14:creationId xmlns:p14="http://schemas.microsoft.com/office/powerpoint/2010/main" val="2146221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snapshot taken from the EMSD program webpage at www.octa.net/emsd. Here you can find the overall goals of the program and information for the workshops and survey under the goals tab, draft guidelines and fact sheet under the Call for Projects tab, and tentative schedule under the schedule tab which are shown at the bottom of the picture. Another way to reach this page is to visit www.octa.net and type EMSD in the search bar at the top right of the page. </a:t>
            </a:r>
          </a:p>
          <a:p>
            <a:endParaRPr lang="en-US"/>
          </a:p>
          <a:p>
            <a:r>
              <a:rPr lang="en-US"/>
              <a:t>Next slide please</a:t>
            </a:r>
          </a:p>
        </p:txBody>
      </p:sp>
      <p:sp>
        <p:nvSpPr>
          <p:cNvPr id="4" name="Slide Number Placeholder 3"/>
          <p:cNvSpPr>
            <a:spLocks noGrp="1"/>
          </p:cNvSpPr>
          <p:nvPr>
            <p:ph type="sldNum" sz="quarter" idx="5"/>
          </p:nvPr>
        </p:nvSpPr>
        <p:spPr/>
        <p:txBody>
          <a:bodyPr/>
          <a:lstStyle/>
          <a:p>
            <a:fld id="{385B56B9-487F-D746-82F7-C47BF21AEF15}" type="slidenum">
              <a:rPr lang="en-US" smtClean="0"/>
              <a:t>23</a:t>
            </a:fld>
            <a:endParaRPr lang="en-US"/>
          </a:p>
        </p:txBody>
      </p:sp>
    </p:spTree>
    <p:extLst>
      <p:ext uri="{BB962C8B-B14F-4D97-AF65-F5344CB8AC3E}">
        <p14:creationId xmlns:p14="http://schemas.microsoft.com/office/powerpoint/2010/main" val="3777327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Coordinated Plan is available under the Resources tab, which is just under the survey link and picture along with OCTA staff contact information. </a:t>
            </a:r>
          </a:p>
          <a:p>
            <a:endParaRPr lang="en-US"/>
          </a:p>
          <a:p>
            <a:r>
              <a:rPr lang="en-US"/>
              <a:t>Are there any final questions?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feel free to reach out to us if you have additional feedback or questions about the EMSD Call.  Thank you very much for your time today. We look forward to continuing to partner with you. </a:t>
            </a:r>
          </a:p>
          <a:p>
            <a:endParaRPr lang="en-US"/>
          </a:p>
        </p:txBody>
      </p:sp>
      <p:sp>
        <p:nvSpPr>
          <p:cNvPr id="4" name="Slide Number Placeholder 3"/>
          <p:cNvSpPr>
            <a:spLocks noGrp="1"/>
          </p:cNvSpPr>
          <p:nvPr>
            <p:ph type="sldNum" sz="quarter" idx="5"/>
          </p:nvPr>
        </p:nvSpPr>
        <p:spPr/>
        <p:txBody>
          <a:bodyPr/>
          <a:lstStyle/>
          <a:p>
            <a:fld id="{385B56B9-487F-D746-82F7-C47BF21AEF15}" type="slidenum">
              <a:rPr lang="en-US" smtClean="0"/>
              <a:t>24</a:t>
            </a:fld>
            <a:endParaRPr lang="en-US"/>
          </a:p>
        </p:txBody>
      </p:sp>
    </p:spTree>
    <p:extLst>
      <p:ext uri="{BB962C8B-B14F-4D97-AF65-F5344CB8AC3E}">
        <p14:creationId xmlns:p14="http://schemas.microsoft.com/office/powerpoint/2010/main" val="356324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Cristina. </a:t>
            </a:r>
            <a:r>
              <a:rPr lang="en-US" b="0"/>
              <a:t>Good </a:t>
            </a:r>
            <a:r>
              <a:rPr lang="en-US" b="0">
                <a:highlight>
                  <a:srgbClr val="FFFF00"/>
                </a:highlight>
              </a:rPr>
              <a:t>afternoon </a:t>
            </a:r>
            <a:r>
              <a:rPr lang="en-US">
                <a:highlight>
                  <a:srgbClr val="FFFF00"/>
                </a:highlight>
              </a:rPr>
              <a:t>everyone </a:t>
            </a:r>
            <a:r>
              <a:rPr lang="en-US"/>
              <a:t>- my name is Jennifer Farinas and I am the Program Manager for the EMSD grant program. Today I will be providing an overview on the Call for Projects (or Call for short) – program background, goals, prior call, coordinated plan, fiscal year 2021 Call overview, draft guidelines, and schedule.</a:t>
            </a:r>
          </a:p>
          <a:p>
            <a:endParaRPr lang="en-US"/>
          </a:p>
          <a:p>
            <a:r>
              <a:rPr lang="en-US"/>
              <a:t>Next slide please.</a:t>
            </a:r>
          </a:p>
        </p:txBody>
      </p:sp>
      <p:sp>
        <p:nvSpPr>
          <p:cNvPr id="4" name="Slide Number Placeholder 3"/>
          <p:cNvSpPr>
            <a:spLocks noGrp="1"/>
          </p:cNvSpPr>
          <p:nvPr>
            <p:ph type="sldNum" sz="quarter" idx="5"/>
          </p:nvPr>
        </p:nvSpPr>
        <p:spPr/>
        <p:txBody>
          <a:bodyPr/>
          <a:lstStyle/>
          <a:p>
            <a:fld id="{385B56B9-487F-D746-82F7-C47BF21AEF15}" type="slidenum">
              <a:rPr lang="en-US" smtClean="0"/>
              <a:t>5</a:t>
            </a:fld>
            <a:endParaRPr lang="en-US"/>
          </a:p>
        </p:txBody>
      </p:sp>
    </p:spTree>
    <p:extLst>
      <p:ext uri="{BB962C8B-B14F-4D97-AF65-F5344CB8AC3E}">
        <p14:creationId xmlns:p14="http://schemas.microsoft.com/office/powerpoint/2010/main" val="409168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OCTA’s Enhanced Mobility for Seniors and Disabled (or EMSD) Grant Program is based on the Federal Transit Administration (or FTA) Section 5310 Grant Program and corresponding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EMSD program is guided by the recommendations of OCTA’s Coordinated Public Transit – Human Services Transportation Plan (or Coordinated Plan for short), which was recently updated in November 2020. The EMSD grant program incorporates recommendations from the Coordinated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Next slide please.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85B56B9-487F-D746-82F7-C47BF21AEF15}" type="slidenum">
              <a:rPr lang="en-US" smtClean="0"/>
              <a:t>6</a:t>
            </a:fld>
            <a:endParaRPr lang="en-US"/>
          </a:p>
        </p:txBody>
      </p:sp>
    </p:spTree>
    <p:extLst>
      <p:ext uri="{BB962C8B-B14F-4D97-AF65-F5344CB8AC3E}">
        <p14:creationId xmlns:p14="http://schemas.microsoft.com/office/powerpoint/2010/main" val="374310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Call offers grant opportunities to non-profit organizations and local public agencies to help meet the special transportation needs of seniors and the disabled in Orange County. The Call provides local funding in lieu of FTA funding to relieve applicants of stringent federal requirements and reduce the risk of non-compliance for both OCTA and its grantees.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Next slide please.</a:t>
            </a:r>
          </a:p>
          <a:p>
            <a:endParaRPr lang="en-US"/>
          </a:p>
        </p:txBody>
      </p:sp>
      <p:sp>
        <p:nvSpPr>
          <p:cNvPr id="4" name="Slide Number Placeholder 3"/>
          <p:cNvSpPr>
            <a:spLocks noGrp="1"/>
          </p:cNvSpPr>
          <p:nvPr>
            <p:ph type="sldNum" sz="quarter" idx="5"/>
          </p:nvPr>
        </p:nvSpPr>
        <p:spPr/>
        <p:txBody>
          <a:bodyPr/>
          <a:lstStyle/>
          <a:p>
            <a:fld id="{385B56B9-487F-D746-82F7-C47BF21AEF15}" type="slidenum">
              <a:rPr lang="en-US" smtClean="0"/>
              <a:t>7</a:t>
            </a:fld>
            <a:endParaRPr lang="en-US"/>
          </a:p>
        </p:txBody>
      </p:sp>
    </p:spTree>
    <p:extLst>
      <p:ext uri="{BB962C8B-B14F-4D97-AF65-F5344CB8AC3E}">
        <p14:creationId xmlns:p14="http://schemas.microsoft.com/office/powerpoint/2010/main" val="261531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Prior Call was in effect October 2018 through September 2020 and awarded $1.252 million to 6 agencies. The types of projects that were eligible included replacement and expansion vehicles and supporting equipment, operations, mobility management, and driver and travel training. The Prior call awarded grants to purchase 12 vehicles, supported 2 agency operations, and awarded assistance for mobility management and computer software.</a:t>
            </a:r>
          </a:p>
          <a:p>
            <a:endParaRPr lang="en-US"/>
          </a:p>
          <a:p>
            <a:r>
              <a:rPr lang="en-US"/>
              <a:t>Next slide please</a:t>
            </a:r>
          </a:p>
        </p:txBody>
      </p:sp>
      <p:sp>
        <p:nvSpPr>
          <p:cNvPr id="4" name="Slide Number Placeholder 3"/>
          <p:cNvSpPr>
            <a:spLocks noGrp="1"/>
          </p:cNvSpPr>
          <p:nvPr>
            <p:ph type="sldNum" sz="quarter" idx="5"/>
          </p:nvPr>
        </p:nvSpPr>
        <p:spPr/>
        <p:txBody>
          <a:bodyPr/>
          <a:lstStyle/>
          <a:p>
            <a:fld id="{385B56B9-487F-D746-82F7-C47BF21AEF15}" type="slidenum">
              <a:rPr lang="en-US" smtClean="0"/>
              <a:t>8</a:t>
            </a:fld>
            <a:endParaRPr lang="en-US"/>
          </a:p>
        </p:txBody>
      </p:sp>
    </p:spTree>
    <p:extLst>
      <p:ext uri="{BB962C8B-B14F-4D97-AF65-F5344CB8AC3E}">
        <p14:creationId xmlns:p14="http://schemas.microsoft.com/office/powerpoint/2010/main" val="190334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Coordinated Plan’s overall recommended goals and strategies included restoration and enhancement of the specialized public transportation network to meet the needs of target populations in a Post-COVID-19 environment, rebuild specialized services for target populations, leverage transportation information to enhance mobility-measure outcomes, and improve and expand external and internal mobility infrastructure. </a:t>
            </a:r>
          </a:p>
          <a:p>
            <a:endParaRPr lang="en-US"/>
          </a:p>
          <a:p>
            <a:r>
              <a:rPr lang="en-US"/>
              <a:t>A copy of the plan is available on the EMSD webpage at www.octa.net/emsd under the resources tab.</a:t>
            </a:r>
          </a:p>
          <a:p>
            <a:endParaRPr lang="en-US"/>
          </a:p>
          <a:p>
            <a:r>
              <a:rPr lang="en-US"/>
              <a:t>Next slide please.</a:t>
            </a:r>
          </a:p>
        </p:txBody>
      </p:sp>
      <p:sp>
        <p:nvSpPr>
          <p:cNvPr id="4" name="Slide Number Placeholder 3"/>
          <p:cNvSpPr>
            <a:spLocks noGrp="1"/>
          </p:cNvSpPr>
          <p:nvPr>
            <p:ph type="sldNum" sz="quarter" idx="5"/>
          </p:nvPr>
        </p:nvSpPr>
        <p:spPr/>
        <p:txBody>
          <a:bodyPr/>
          <a:lstStyle/>
          <a:p>
            <a:fld id="{385B56B9-487F-D746-82F7-C47BF21AEF15}" type="slidenum">
              <a:rPr lang="en-US" smtClean="0"/>
              <a:t>9</a:t>
            </a:fld>
            <a:endParaRPr lang="en-US"/>
          </a:p>
        </p:txBody>
      </p:sp>
    </p:spTree>
    <p:extLst>
      <p:ext uri="{BB962C8B-B14F-4D97-AF65-F5344CB8AC3E}">
        <p14:creationId xmlns:p14="http://schemas.microsoft.com/office/powerpoint/2010/main" val="2790921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For the fiscal year 2021 call, a total of $4 million is available in local funding to administer projects. We would like projects to start January 2022 and be complete by December 2023.</a:t>
            </a:r>
          </a:p>
          <a:p>
            <a:pPr>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Based on Coordinated Plan recommendations, </a:t>
            </a:r>
            <a:r>
              <a:rPr lang="en-US" b="0"/>
              <a:t>there will be a special focus on projects which improve coordination and outreach in the application. Projects which demonstrate improved coordination and outreach will score higher.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Next slide please</a:t>
            </a:r>
          </a:p>
        </p:txBody>
      </p:sp>
      <p:sp>
        <p:nvSpPr>
          <p:cNvPr id="4" name="Slide Number Placeholder 3"/>
          <p:cNvSpPr>
            <a:spLocks noGrp="1"/>
          </p:cNvSpPr>
          <p:nvPr>
            <p:ph type="sldNum" sz="quarter" idx="5"/>
          </p:nvPr>
        </p:nvSpPr>
        <p:spPr/>
        <p:txBody>
          <a:bodyPr/>
          <a:lstStyle/>
          <a:p>
            <a:fld id="{385B56B9-487F-D746-82F7-C47BF21AEF15}" type="slidenum">
              <a:rPr lang="en-US" smtClean="0"/>
              <a:t>10</a:t>
            </a:fld>
            <a:endParaRPr lang="en-US"/>
          </a:p>
        </p:txBody>
      </p:sp>
    </p:spTree>
    <p:extLst>
      <p:ext uri="{BB962C8B-B14F-4D97-AF65-F5344CB8AC3E}">
        <p14:creationId xmlns:p14="http://schemas.microsoft.com/office/powerpoint/2010/main" val="458226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buFont typeface="Arial" panose="020B0604020202020204" pitchFamily="34" charset="0"/>
              <a:buNone/>
            </a:pPr>
            <a:r>
              <a:rPr lang="en-US" b="0" i="0">
                <a:solidFill>
                  <a:schemeClr val="tx1"/>
                </a:solidFill>
                <a:effectLst/>
                <a:latin typeface="Arial"/>
                <a:cs typeface="Arial"/>
              </a:rPr>
              <a:t>Eligible applicants include non-profit organizations and public agencies where no non-profits provide the proposed service. </a:t>
            </a:r>
          </a:p>
          <a:p>
            <a:pPr rtl="0" fontAlgn="base">
              <a:buFont typeface="Arial" panose="020B0604020202020204" pitchFamily="34" charset="0"/>
              <a:buNone/>
            </a:pPr>
            <a:endParaRPr lang="en-US" b="0" i="0">
              <a:solidFill>
                <a:schemeClr val="tx1"/>
              </a:solidFill>
              <a:effectLst/>
              <a:latin typeface="Arial"/>
              <a:cs typeface="Arial"/>
            </a:endParaRPr>
          </a:p>
          <a:p>
            <a:pPr rtl="0" fontAlgn="base">
              <a:buFont typeface="Arial" panose="020B0604020202020204" pitchFamily="34" charset="0"/>
              <a:buNone/>
            </a:pPr>
            <a:r>
              <a:rPr lang="en-US" b="0" i="0">
                <a:solidFill>
                  <a:schemeClr val="tx1"/>
                </a:solidFill>
                <a:effectLst/>
                <a:latin typeface="Arial"/>
                <a:cs typeface="Arial"/>
              </a:rPr>
              <a:t>Non-profit status must be documented as “active</a:t>
            </a:r>
            <a:r>
              <a:rPr lang="en-US">
                <a:solidFill>
                  <a:schemeClr val="tx1"/>
                </a:solidFill>
                <a:latin typeface="Arial"/>
                <a:cs typeface="Arial"/>
              </a:rPr>
              <a:t>”</a:t>
            </a:r>
            <a:r>
              <a:rPr lang="en-US" b="0" i="0">
                <a:solidFill>
                  <a:schemeClr val="tx1"/>
                </a:solidFill>
                <a:effectLst/>
                <a:latin typeface="Arial"/>
                <a:cs typeface="Arial"/>
              </a:rPr>
              <a:t>. This is required as an attachment to the application.</a:t>
            </a:r>
          </a:p>
          <a:p>
            <a:pPr rtl="0" fontAlgn="base">
              <a:buFont typeface="Arial" panose="020B0604020202020204" pitchFamily="34" charset="0"/>
              <a:buNone/>
            </a:pPr>
            <a:endParaRPr lang="en-US" b="0" i="0">
              <a:solidFill>
                <a:schemeClr val="tx1"/>
              </a:solidFill>
              <a:effectLst/>
              <a:latin typeface="Arial"/>
              <a:cs typeface="Arial"/>
            </a:endParaRPr>
          </a:p>
          <a:p>
            <a:pPr rtl="0" fontAlgn="base">
              <a:buFont typeface="Arial" panose="020B0604020202020204" pitchFamily="34" charset="0"/>
              <a:buNone/>
            </a:pPr>
            <a:r>
              <a:rPr lang="en-US" b="0" i="0">
                <a:solidFill>
                  <a:schemeClr val="tx1"/>
                </a:solidFill>
                <a:effectLst/>
                <a:latin typeface="Arial"/>
                <a:cs typeface="Arial"/>
              </a:rPr>
              <a:t>Public agencies should schedule and complete a public hearing prior to the application deadline, which is tentatively scheduled for mid-September. Documentation of the public hearing will be required as an attachment to the application.</a:t>
            </a:r>
            <a:endParaRPr lang="en-US" b="0" i="0">
              <a:solidFill>
                <a:srgbClr val="333333"/>
              </a:solidFill>
              <a:effectLst/>
              <a:latin typeface="Arial"/>
              <a:cs typeface="Arial"/>
            </a:endParaRPr>
          </a:p>
          <a:p>
            <a:endParaRPr lang="en-US"/>
          </a:p>
          <a:p>
            <a:r>
              <a:rPr lang="en-US"/>
              <a:t>Next slide please</a:t>
            </a:r>
          </a:p>
        </p:txBody>
      </p:sp>
      <p:sp>
        <p:nvSpPr>
          <p:cNvPr id="4" name="Slide Number Placeholder 3"/>
          <p:cNvSpPr>
            <a:spLocks noGrp="1"/>
          </p:cNvSpPr>
          <p:nvPr>
            <p:ph type="sldNum" sz="quarter" idx="5"/>
          </p:nvPr>
        </p:nvSpPr>
        <p:spPr/>
        <p:txBody>
          <a:bodyPr/>
          <a:lstStyle/>
          <a:p>
            <a:fld id="{385B56B9-487F-D746-82F7-C47BF21AEF15}" type="slidenum">
              <a:rPr lang="en-US" smtClean="0"/>
              <a:t>11</a:t>
            </a:fld>
            <a:endParaRPr lang="en-US"/>
          </a:p>
        </p:txBody>
      </p:sp>
    </p:spTree>
    <p:extLst>
      <p:ext uri="{BB962C8B-B14F-4D97-AF65-F5344CB8AC3E}">
        <p14:creationId xmlns:p14="http://schemas.microsoft.com/office/powerpoint/2010/main" val="1681898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spTree>
    <p:extLst>
      <p:ext uri="{BB962C8B-B14F-4D97-AF65-F5344CB8AC3E}">
        <p14:creationId xmlns:p14="http://schemas.microsoft.com/office/powerpoint/2010/main" val="229372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spTree>
    <p:extLst>
      <p:ext uri="{BB962C8B-B14F-4D97-AF65-F5344CB8AC3E}">
        <p14:creationId xmlns:p14="http://schemas.microsoft.com/office/powerpoint/2010/main" val="261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pic>
        <p:nvPicPr>
          <p:cNvPr id="9" name="Picture 8">
            <a:extLst>
              <a:ext uri="{FF2B5EF4-FFF2-40B4-BE49-F238E27FC236}">
                <a16:creationId xmlns:a16="http://schemas.microsoft.com/office/drawing/2014/main" id="{92E0C462-5733-4490-A94B-86239D05847A}"/>
              </a:ext>
            </a:extLst>
          </p:cNvPr>
          <p:cNvPicPr>
            <a:picLocks noChangeAspect="1"/>
          </p:cNvPicPr>
          <p:nvPr userDrawn="1"/>
        </p:nvPicPr>
        <p:blipFill>
          <a:blip r:embed="rId3"/>
          <a:stretch>
            <a:fillRect/>
          </a:stretch>
        </p:blipFill>
        <p:spPr>
          <a:xfrm>
            <a:off x="10546058" y="6092214"/>
            <a:ext cx="1590677" cy="710006"/>
          </a:xfrm>
          <a:prstGeom prst="rect">
            <a:avLst/>
          </a:prstGeom>
        </p:spPr>
      </p:pic>
    </p:spTree>
    <p:extLst>
      <p:ext uri="{BB962C8B-B14F-4D97-AF65-F5344CB8AC3E}">
        <p14:creationId xmlns:p14="http://schemas.microsoft.com/office/powerpoint/2010/main" val="322837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38200" y="1122363"/>
            <a:ext cx="10515600" cy="2387600"/>
          </a:xfrm>
        </p:spPr>
        <p:txBody>
          <a:bodyPr anchor="b"/>
          <a:lstStyle>
            <a:lvl1pPr algn="ctr">
              <a:defRPr sz="6000">
                <a:solidFill>
                  <a:srgbClr val="595959"/>
                </a:solidFill>
                <a:latin typeface="Arial" charset="0"/>
                <a:ea typeface="Arial" charset="0"/>
                <a:cs typeface="Arial" charset="0"/>
              </a:defRPr>
            </a:lvl1pPr>
          </a:lstStyle>
          <a:p>
            <a:r>
              <a:rPr lang="en-US"/>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ctr">
              <a:lnSpc>
                <a:spcPct val="100000"/>
              </a:lnSpc>
              <a:spcBef>
                <a:spcPts val="0"/>
              </a:spcBef>
              <a:buNone/>
              <a:defRPr sz="2400">
                <a:solidFill>
                  <a:srgbClr val="1E619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spTree>
    <p:extLst>
      <p:ext uri="{BB962C8B-B14F-4D97-AF65-F5344CB8AC3E}">
        <p14:creationId xmlns:p14="http://schemas.microsoft.com/office/powerpoint/2010/main" val="150027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Regular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391886" y="1253331"/>
            <a:ext cx="11376560"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a:p>
        </p:txBody>
      </p:sp>
    </p:spTree>
    <p:extLst>
      <p:ext uri="{BB962C8B-B14F-4D97-AF65-F5344CB8AC3E}">
        <p14:creationId xmlns:p14="http://schemas.microsoft.com/office/powerpoint/2010/main" val="284688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Large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p>
        </p:txBody>
      </p:sp>
      <p:sp>
        <p:nvSpPr>
          <p:cNvPr id="4" name="Rectangle 3"/>
          <p:cNvSpPr/>
          <p:nvPr userDrawn="1"/>
        </p:nvSpPr>
        <p:spPr>
          <a:xfrm>
            <a:off x="0" y="2394722"/>
            <a:ext cx="12192000" cy="4358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1886" y="1253331"/>
            <a:ext cx="11376560" cy="4874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a:p>
        </p:txBody>
      </p:sp>
    </p:spTree>
    <p:extLst>
      <p:ext uri="{BB962C8B-B14F-4D97-AF65-F5344CB8AC3E}">
        <p14:creationId xmlns:p14="http://schemas.microsoft.com/office/powerpoint/2010/main" val="129533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391885" y="1263797"/>
            <a:ext cx="5627915"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63797"/>
            <a:ext cx="5596246" cy="4351338"/>
          </a:xfrm>
        </p:spPr>
        <p:txBody>
          <a:bodyPr/>
          <a:lstStyle>
            <a:lvl1pPr>
              <a:defRPr>
                <a:solidFill>
                  <a:srgbClr val="595959"/>
                </a:solidFill>
                <a:latin typeface="Arial" charset="0"/>
                <a:ea typeface="Arial" charset="0"/>
                <a:cs typeface="Arial" charset="0"/>
              </a:defRPr>
            </a:lvl1pPr>
            <a:lvl2pPr>
              <a:defRPr>
                <a:solidFill>
                  <a:srgbClr val="595959"/>
                </a:solidFill>
                <a:latin typeface="Arial" charset="0"/>
                <a:ea typeface="Arial" charset="0"/>
                <a:cs typeface="Arial" charset="0"/>
              </a:defRPr>
            </a:lvl2pPr>
            <a:lvl3pPr>
              <a:defRPr>
                <a:solidFill>
                  <a:srgbClr val="595959"/>
                </a:solidFill>
                <a:latin typeface="Arial" charset="0"/>
                <a:ea typeface="Arial" charset="0"/>
                <a:cs typeface="Arial" charset="0"/>
              </a:defRPr>
            </a:lvl3pPr>
            <a:lvl4pPr>
              <a:defRPr>
                <a:solidFill>
                  <a:srgbClr val="595959"/>
                </a:solidFill>
                <a:latin typeface="Arial" charset="0"/>
                <a:ea typeface="Arial" charset="0"/>
                <a:cs typeface="Arial" charset="0"/>
              </a:defRPr>
            </a:lvl4pPr>
            <a:lvl5pPr>
              <a:defRPr>
                <a:solidFill>
                  <a:srgbClr val="595959"/>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p>
        </p:txBody>
      </p:sp>
      <p:sp>
        <p:nvSpPr>
          <p:cNvPr id="12"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a:p>
        </p:txBody>
      </p:sp>
    </p:spTree>
    <p:extLst>
      <p:ext uri="{BB962C8B-B14F-4D97-AF65-F5344CB8AC3E}">
        <p14:creationId xmlns:p14="http://schemas.microsoft.com/office/powerpoint/2010/main" val="284961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391885" y="2"/>
            <a:ext cx="11376561" cy="997526"/>
          </a:xfrm>
        </p:spPr>
        <p:txBody>
          <a:bodyPr wrap="none"/>
          <a:lstStyle>
            <a:lvl1pPr>
              <a:defRPr>
                <a:solidFill>
                  <a:schemeClr val="bg1"/>
                </a:solidFill>
                <a:latin typeface="Arial" charset="0"/>
                <a:ea typeface="Arial" charset="0"/>
                <a:cs typeface="Arial" charset="0"/>
              </a:defRPr>
            </a:lvl1pPr>
          </a:lstStyle>
          <a:p>
            <a:r>
              <a:rPr lang="en-US"/>
              <a:t>Click to edit Master title style</a:t>
            </a:r>
          </a:p>
        </p:txBody>
      </p:sp>
      <p:sp>
        <p:nvSpPr>
          <p:cNvPr id="9" name="Slide Number Placeholder 5"/>
          <p:cNvSpPr>
            <a:spLocks noGrp="1"/>
          </p:cNvSpPr>
          <p:nvPr>
            <p:ph type="sldNum" sz="quarter" idx="12"/>
          </p:nvPr>
        </p:nvSpPr>
        <p:spPr>
          <a:xfrm>
            <a:off x="11186556" y="6127669"/>
            <a:ext cx="843148" cy="593806"/>
          </a:xfrm>
          <a:prstGeom prst="rect">
            <a:avLst/>
          </a:prstGeom>
        </p:spPr>
        <p:txBody>
          <a:bodyPr anchor="ctr" anchorCtr="1"/>
          <a:lstStyle>
            <a:lvl1pPr>
              <a:defRPr sz="2200">
                <a:solidFill>
                  <a:srgbClr val="595959"/>
                </a:solidFill>
                <a:latin typeface="Arial" charset="0"/>
                <a:ea typeface="Arial" charset="0"/>
                <a:cs typeface="Arial" charset="0"/>
              </a:defRPr>
            </a:lvl1pPr>
          </a:lstStyle>
          <a:p>
            <a:fld id="{8F88728A-9E54-1B4F-A83C-486C5BF59F16}" type="slidenum">
              <a:rPr lang="en-US" smtClean="0"/>
              <a:pPr/>
              <a:t>‹#›</a:t>
            </a:fld>
            <a:endParaRPr lang="en-US"/>
          </a:p>
        </p:txBody>
      </p:sp>
    </p:spTree>
    <p:extLst>
      <p:ext uri="{BB962C8B-B14F-4D97-AF65-F5344CB8AC3E}">
        <p14:creationId xmlns:p14="http://schemas.microsoft.com/office/powerpoint/2010/main" val="115846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3425" t="87302"/>
          <a:stretch/>
        </p:blipFill>
        <p:spPr>
          <a:xfrm>
            <a:off x="47504" y="5987143"/>
            <a:ext cx="801584" cy="870857"/>
          </a:xfrm>
          <a:prstGeom prst="rect">
            <a:avLst/>
          </a:prstGeom>
        </p:spPr>
      </p:pic>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86436" r="71640"/>
          <a:stretch/>
        </p:blipFill>
        <p:spPr>
          <a:xfrm>
            <a:off x="8734301" y="5957454"/>
            <a:ext cx="3457699" cy="900546"/>
          </a:xfrm>
          <a:prstGeom prst="rect">
            <a:avLst/>
          </a:prstGeom>
        </p:spPr>
      </p:pic>
    </p:spTree>
    <p:extLst>
      <p:ext uri="{BB962C8B-B14F-4D97-AF65-F5344CB8AC3E}">
        <p14:creationId xmlns:p14="http://schemas.microsoft.com/office/powerpoint/2010/main" val="235493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361229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mailto:jfarinas@octa.net" TargetMode="External"/><Relationship Id="rId7" Type="http://schemas.openxmlformats.org/officeDocument/2006/relationships/hyperlink" Target="mailto:Nyeretzian@octa.net"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mailto:jjacobsen@octa.net" TargetMode="External"/><Relationship Id="rId5" Type="http://schemas.openxmlformats.org/officeDocument/2006/relationships/image" Target="../media/image16.jpeg"/><Relationship Id="rId4" Type="http://schemas.openxmlformats.org/officeDocument/2006/relationships/hyperlink" Target="mailto:lzhao@octa.ne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62630-35BE-48DC-BA27-53F42B8F56D9}"/>
              </a:ext>
            </a:extLst>
          </p:cNvPr>
          <p:cNvSpPr>
            <a:spLocks noGrp="1"/>
          </p:cNvSpPr>
          <p:nvPr>
            <p:ph type="ctrTitle"/>
          </p:nvPr>
        </p:nvSpPr>
        <p:spPr>
          <a:xfrm>
            <a:off x="682752" y="1610360"/>
            <a:ext cx="10671048" cy="2225040"/>
          </a:xfrm>
        </p:spPr>
        <p:txBody>
          <a:bodyPr>
            <a:normAutofit/>
          </a:bodyPr>
          <a:lstStyle/>
          <a:p>
            <a:r>
              <a:rPr lang="en-US" sz="4400" b="1">
                <a:solidFill>
                  <a:schemeClr val="tx1"/>
                </a:solidFill>
                <a:latin typeface="Arial"/>
                <a:cs typeface="Arial"/>
              </a:rPr>
              <a:t>FY2021 Enhanced Mobility for Seniors and Disabled Grant Program</a:t>
            </a:r>
            <a:br>
              <a:rPr lang="en-US" sz="4400" b="1">
                <a:solidFill>
                  <a:schemeClr val="tx1"/>
                </a:solidFill>
              </a:rPr>
            </a:br>
            <a:endParaRPr lang="en-US" sz="3600" b="1">
              <a:solidFill>
                <a:schemeClr val="tx1"/>
              </a:solidFill>
              <a:latin typeface="Arial"/>
              <a:cs typeface="Arial"/>
            </a:endParaRPr>
          </a:p>
        </p:txBody>
      </p:sp>
      <p:sp>
        <p:nvSpPr>
          <p:cNvPr id="3" name="Subtitle 2">
            <a:extLst>
              <a:ext uri="{FF2B5EF4-FFF2-40B4-BE49-F238E27FC236}">
                <a16:creationId xmlns:a16="http://schemas.microsoft.com/office/drawing/2014/main" id="{05C76063-1061-4FA0-8C44-7368337F909C}"/>
              </a:ext>
            </a:extLst>
          </p:cNvPr>
          <p:cNvSpPr>
            <a:spLocks noGrp="1"/>
          </p:cNvSpPr>
          <p:nvPr>
            <p:ph type="subTitle" idx="1"/>
          </p:nvPr>
        </p:nvSpPr>
        <p:spPr>
          <a:xfrm>
            <a:off x="773722" y="3835401"/>
            <a:ext cx="10580077" cy="1612900"/>
          </a:xfrm>
        </p:spPr>
        <p:txBody>
          <a:bodyPr>
            <a:noAutofit/>
          </a:bodyPr>
          <a:lstStyle/>
          <a:p>
            <a:pPr fontAlgn="base">
              <a:spcAft>
                <a:spcPts val="600"/>
              </a:spcAft>
            </a:pPr>
            <a:r>
              <a:rPr lang="en-US" sz="5400" b="1"/>
              <a:t>The Meeting Will Begin Shortly</a:t>
            </a:r>
            <a:endParaRPr lang="en-US" sz="5400" b="1">
              <a:solidFill>
                <a:schemeClr val="tx1">
                  <a:lumMod val="75000"/>
                  <a:lumOff val="25000"/>
                </a:schemeClr>
              </a:solidFill>
            </a:endParaRPr>
          </a:p>
        </p:txBody>
      </p:sp>
    </p:spTree>
    <p:extLst>
      <p:ext uri="{BB962C8B-B14F-4D97-AF65-F5344CB8AC3E}">
        <p14:creationId xmlns:p14="http://schemas.microsoft.com/office/powerpoint/2010/main" val="412094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E57A-C58B-4FA9-9B76-118EB6152EE0}"/>
              </a:ext>
            </a:extLst>
          </p:cNvPr>
          <p:cNvSpPr>
            <a:spLocks noGrp="1"/>
          </p:cNvSpPr>
          <p:nvPr>
            <p:ph type="title"/>
          </p:nvPr>
        </p:nvSpPr>
        <p:spPr/>
        <p:txBody>
          <a:bodyPr>
            <a:normAutofit/>
          </a:bodyPr>
          <a:lstStyle/>
          <a:p>
            <a:r>
              <a:rPr lang="en-US" sz="3600" b="1"/>
              <a:t>FY2021 CALL OVERVIEW</a:t>
            </a:r>
            <a:endParaRPr lang="en-US" sz="3200"/>
          </a:p>
        </p:txBody>
      </p:sp>
      <p:sp>
        <p:nvSpPr>
          <p:cNvPr id="3" name="Content Placeholder 2">
            <a:extLst>
              <a:ext uri="{FF2B5EF4-FFF2-40B4-BE49-F238E27FC236}">
                <a16:creationId xmlns:a16="http://schemas.microsoft.com/office/drawing/2014/main" id="{3053A0F7-5C70-4ADF-9A4D-E8E441C1E846}"/>
              </a:ext>
            </a:extLst>
          </p:cNvPr>
          <p:cNvSpPr>
            <a:spLocks noGrp="1"/>
          </p:cNvSpPr>
          <p:nvPr>
            <p:ph idx="1"/>
          </p:nvPr>
        </p:nvSpPr>
        <p:spPr>
          <a:xfrm>
            <a:off x="635000" y="1253330"/>
            <a:ext cx="10455031" cy="5346761"/>
          </a:xfrm>
        </p:spPr>
        <p:txBody>
          <a:bodyPr vert="horz" lIns="91440" tIns="45720" rIns="91440" bIns="45720" rtlCol="0" anchor="t">
            <a:normAutofit/>
          </a:bodyPr>
          <a:lstStyle/>
          <a:p>
            <a:pPr marL="0" indent="0">
              <a:spcBef>
                <a:spcPts val="1200"/>
              </a:spcBef>
              <a:buNone/>
            </a:pPr>
            <a:r>
              <a:rPr lang="en-US">
                <a:solidFill>
                  <a:schemeClr val="tx1"/>
                </a:solidFill>
                <a:latin typeface="Arial"/>
                <a:ea typeface="Times New Roman" panose="02020603050405020304" pitchFamily="18" charset="0"/>
                <a:cs typeface="Times New Roman"/>
              </a:rPr>
              <a:t>The upcoming call will include:</a:t>
            </a:r>
            <a:endParaRPr lang="en-US" sz="80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lvl="1">
              <a:spcBef>
                <a:spcPts val="1200"/>
              </a:spcBef>
            </a:pPr>
            <a:r>
              <a:rPr lang="en-US" sz="2800">
                <a:solidFill>
                  <a:schemeClr val="tx1"/>
                </a:solidFill>
                <a:latin typeface="Arial"/>
                <a:ea typeface="Times New Roman" panose="02020603050405020304" pitchFamily="18" charset="0"/>
                <a:cs typeface="Times New Roman"/>
              </a:rPr>
              <a:t>$4 million for FY2022 to FY2023</a:t>
            </a:r>
          </a:p>
          <a:p>
            <a:pPr lvl="1">
              <a:spcBef>
                <a:spcPts val="1200"/>
              </a:spcBef>
            </a:pPr>
            <a:r>
              <a:rPr lang="en-US" sz="2800">
                <a:solidFill>
                  <a:schemeClr val="tx1"/>
                </a:solidFill>
                <a:latin typeface="Arial"/>
                <a:ea typeface="Times New Roman" panose="02020603050405020304" pitchFamily="18" charset="0"/>
                <a:cs typeface="Times New Roman"/>
              </a:rPr>
              <a:t> Special focus</a:t>
            </a:r>
          </a:p>
          <a:p>
            <a:pPr lvl="2">
              <a:spcBef>
                <a:spcPts val="1200"/>
              </a:spcBef>
            </a:pPr>
            <a:r>
              <a:rPr lang="en-US" sz="2400">
                <a:solidFill>
                  <a:schemeClr val="tx1"/>
                </a:solidFill>
                <a:latin typeface="Arial"/>
                <a:ea typeface="Times New Roman" panose="02020603050405020304" pitchFamily="18" charset="0"/>
                <a:cs typeface="Times New Roman"/>
              </a:rPr>
              <a:t>Improved coordination</a:t>
            </a:r>
          </a:p>
          <a:p>
            <a:pPr lvl="2">
              <a:spcBef>
                <a:spcPts val="1200"/>
              </a:spcBef>
            </a:pPr>
            <a:r>
              <a:rPr lang="en-US" sz="2400">
                <a:solidFill>
                  <a:schemeClr val="tx1"/>
                </a:solidFill>
                <a:latin typeface="Arial"/>
                <a:ea typeface="Times New Roman" panose="02020603050405020304" pitchFamily="18" charset="0"/>
                <a:cs typeface="Times New Roman"/>
              </a:rPr>
              <a:t>Agency outreach</a:t>
            </a:r>
          </a:p>
          <a:p>
            <a:pPr lvl="1">
              <a:spcBef>
                <a:spcPts val="1200"/>
              </a:spcBef>
            </a:pPr>
            <a:r>
              <a:rPr lang="en-US" sz="2800">
                <a:solidFill>
                  <a:schemeClr val="tx1"/>
                </a:solidFill>
                <a:latin typeface="Arial"/>
                <a:ea typeface="Times New Roman" panose="02020603050405020304" pitchFamily="18" charset="0"/>
                <a:cs typeface="Times New Roman"/>
              </a:rPr>
              <a:t>Similar project types – capital and operating</a:t>
            </a:r>
          </a:p>
          <a:p>
            <a:pPr lvl="2">
              <a:spcBef>
                <a:spcPts val="1200"/>
              </a:spcBef>
              <a:buFont typeface="Courier New"/>
              <a:buChar char="o"/>
            </a:pPr>
            <a:r>
              <a:rPr lang="en-US" sz="2400">
                <a:solidFill>
                  <a:schemeClr val="tx1"/>
                </a:solidFill>
                <a:latin typeface="Arial"/>
                <a:ea typeface="Times New Roman" panose="02020603050405020304" pitchFamily="18" charset="0"/>
                <a:cs typeface="Times New Roman"/>
              </a:rPr>
              <a:t> Vehicle and related equipment replacements</a:t>
            </a:r>
          </a:p>
          <a:p>
            <a:pPr lvl="2">
              <a:spcBef>
                <a:spcPts val="1200"/>
              </a:spcBef>
              <a:buFont typeface="Courier New"/>
              <a:buChar char="o"/>
            </a:pPr>
            <a:r>
              <a:rPr lang="en-US" sz="2400">
                <a:solidFill>
                  <a:schemeClr val="tx1"/>
                </a:solidFill>
                <a:latin typeface="Arial"/>
                <a:ea typeface="Times New Roman" panose="02020603050405020304" pitchFamily="18" charset="0"/>
                <a:cs typeface="Times New Roman"/>
              </a:rPr>
              <a:t> Expansion Vehicles</a:t>
            </a:r>
          </a:p>
          <a:p>
            <a:pPr lvl="2">
              <a:spcBef>
                <a:spcPts val="1200"/>
              </a:spcBef>
              <a:buFont typeface="Courier New"/>
              <a:buChar char="o"/>
            </a:pPr>
            <a:r>
              <a:rPr lang="en-US" sz="2400">
                <a:solidFill>
                  <a:schemeClr val="tx1"/>
                </a:solidFill>
                <a:latin typeface="Arial"/>
                <a:ea typeface="Times New Roman" panose="02020603050405020304" pitchFamily="18" charset="0"/>
                <a:cs typeface="Times New Roman"/>
              </a:rPr>
              <a:t> Limited operations - mobility management, driver and travel </a:t>
            </a:r>
            <a:br>
              <a:rPr lang="en-US" sz="2400">
                <a:latin typeface="Arial"/>
                <a:ea typeface="Times New Roman" panose="02020603050405020304" pitchFamily="18" charset="0"/>
                <a:cs typeface="Times New Roman"/>
              </a:rPr>
            </a:br>
            <a:r>
              <a:rPr lang="en-US" sz="2400">
                <a:solidFill>
                  <a:schemeClr val="tx1"/>
                </a:solidFill>
                <a:latin typeface="Arial"/>
                <a:ea typeface="Times New Roman" panose="02020603050405020304" pitchFamily="18" charset="0"/>
                <a:cs typeface="Times New Roman"/>
              </a:rPr>
              <a:t> training projects, COVID-19 response equipment</a:t>
            </a:r>
          </a:p>
          <a:p>
            <a:pPr lvl="2">
              <a:spcBef>
                <a:spcPts val="1200"/>
              </a:spcBef>
              <a:buFont typeface="Courier New"/>
              <a:buChar char="o"/>
            </a:pPr>
            <a:r>
              <a:rPr lang="en-US" sz="2400">
                <a:solidFill>
                  <a:schemeClr val="tx1"/>
                </a:solidFill>
                <a:latin typeface="Arial"/>
                <a:ea typeface="Times New Roman" panose="02020603050405020304" pitchFamily="18" charset="0"/>
                <a:cs typeface="Times New Roman"/>
              </a:rPr>
              <a:t> Looking at first and last mile options</a:t>
            </a:r>
          </a:p>
        </p:txBody>
      </p:sp>
      <p:sp>
        <p:nvSpPr>
          <p:cNvPr id="4" name="Slide Number Placeholder 3">
            <a:extLst>
              <a:ext uri="{FF2B5EF4-FFF2-40B4-BE49-F238E27FC236}">
                <a16:creationId xmlns:a16="http://schemas.microsoft.com/office/drawing/2014/main" id="{BC9ED320-2179-48C3-A920-5DA7C646DCCA}"/>
              </a:ext>
            </a:extLst>
          </p:cNvPr>
          <p:cNvSpPr>
            <a:spLocks noGrp="1"/>
          </p:cNvSpPr>
          <p:nvPr>
            <p:ph type="sldNum" sz="quarter" idx="12"/>
          </p:nvPr>
        </p:nvSpPr>
        <p:spPr/>
        <p:txBody>
          <a:bodyPr/>
          <a:lstStyle/>
          <a:p>
            <a:fld id="{8F88728A-9E54-1B4F-A83C-486C5BF59F16}" type="slidenum">
              <a:rPr lang="en-US" smtClean="0"/>
              <a:pPr/>
              <a:t>10</a:t>
            </a:fld>
            <a:endParaRPr lang="en-US"/>
          </a:p>
        </p:txBody>
      </p:sp>
      <p:sp>
        <p:nvSpPr>
          <p:cNvPr id="5" name="Rectangle 4">
            <a:extLst>
              <a:ext uri="{FF2B5EF4-FFF2-40B4-BE49-F238E27FC236}">
                <a16:creationId xmlns:a16="http://schemas.microsoft.com/office/drawing/2014/main" id="{6274B131-279D-496F-A75A-07CCEBE50247}"/>
              </a:ext>
            </a:extLst>
          </p:cNvPr>
          <p:cNvSpPr/>
          <p:nvPr/>
        </p:nvSpPr>
        <p:spPr>
          <a:xfrm>
            <a:off x="3048000" y="2204851"/>
            <a:ext cx="6096000" cy="373757"/>
          </a:xfrm>
          <a:prstGeom prst="rect">
            <a:avLst/>
          </a:prstGeom>
        </p:spPr>
        <p:txBody>
          <a:bodyPr>
            <a:spAutoFit/>
          </a:bodyPr>
          <a:lstStyle/>
          <a:p>
            <a:pPr algn="just" fontAlgn="base">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41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3391-4CA7-4E25-ADAA-D18297D23CAB}"/>
              </a:ext>
            </a:extLst>
          </p:cNvPr>
          <p:cNvSpPr>
            <a:spLocks noGrp="1"/>
          </p:cNvSpPr>
          <p:nvPr>
            <p:ph type="title"/>
          </p:nvPr>
        </p:nvSpPr>
        <p:spPr/>
        <p:txBody>
          <a:bodyPr/>
          <a:lstStyle/>
          <a:p>
            <a:r>
              <a:rPr lang="en-US" sz="3600" b="1" cap="all">
                <a:latin typeface="Arial"/>
                <a:cs typeface="Arial"/>
              </a:rPr>
              <a:t>Eligible applicants </a:t>
            </a:r>
          </a:p>
        </p:txBody>
      </p:sp>
      <p:sp>
        <p:nvSpPr>
          <p:cNvPr id="3" name="Content Placeholder 2">
            <a:extLst>
              <a:ext uri="{FF2B5EF4-FFF2-40B4-BE49-F238E27FC236}">
                <a16:creationId xmlns:a16="http://schemas.microsoft.com/office/drawing/2014/main" id="{6084A229-192E-4195-B94C-AEA548289922}"/>
              </a:ext>
            </a:extLst>
          </p:cNvPr>
          <p:cNvSpPr>
            <a:spLocks noGrp="1"/>
          </p:cNvSpPr>
          <p:nvPr>
            <p:ph idx="1"/>
          </p:nvPr>
        </p:nvSpPr>
        <p:spPr>
          <a:xfrm>
            <a:off x="612223" y="1643080"/>
            <a:ext cx="10773532" cy="4484589"/>
          </a:xfrm>
        </p:spPr>
        <p:txBody>
          <a:bodyPr/>
          <a:lstStyle/>
          <a:p>
            <a:r>
              <a:rPr lang="en-US">
                <a:solidFill>
                  <a:schemeClr val="tx1"/>
                </a:solidFill>
              </a:rPr>
              <a:t>Private, non-profit organizations</a:t>
            </a:r>
          </a:p>
          <a:p>
            <a:pPr lvl="1">
              <a:buFont typeface="Courier New" panose="02070309020205020404" pitchFamily="49" charset="0"/>
              <a:buChar char="o"/>
            </a:pPr>
            <a:r>
              <a:rPr lang="en-US">
                <a:solidFill>
                  <a:schemeClr val="tx1"/>
                </a:solidFill>
              </a:rPr>
              <a:t>“Active” non-profit status</a:t>
            </a:r>
          </a:p>
          <a:p>
            <a:r>
              <a:rPr lang="en-US">
                <a:solidFill>
                  <a:schemeClr val="tx1"/>
                </a:solidFill>
              </a:rPr>
              <a:t>Public agencies where no private non-profits provide the service</a:t>
            </a:r>
          </a:p>
          <a:p>
            <a:pPr lvl="1">
              <a:buFont typeface="Courier New" panose="02070309020205020404" pitchFamily="49" charset="0"/>
              <a:buChar char="o"/>
            </a:pPr>
            <a:r>
              <a:rPr lang="en-US">
                <a:solidFill>
                  <a:schemeClr val="tx1"/>
                </a:solidFill>
              </a:rPr>
              <a:t>Documentation of public hearing required</a:t>
            </a:r>
            <a:endParaRPr lang="en-US"/>
          </a:p>
        </p:txBody>
      </p:sp>
      <p:sp>
        <p:nvSpPr>
          <p:cNvPr id="4" name="Slide Number Placeholder 3">
            <a:extLst>
              <a:ext uri="{FF2B5EF4-FFF2-40B4-BE49-F238E27FC236}">
                <a16:creationId xmlns:a16="http://schemas.microsoft.com/office/drawing/2014/main" id="{6427F28D-5358-4268-BFAC-83E1AAA6F508}"/>
              </a:ext>
            </a:extLst>
          </p:cNvPr>
          <p:cNvSpPr>
            <a:spLocks noGrp="1"/>
          </p:cNvSpPr>
          <p:nvPr>
            <p:ph type="sldNum" sz="quarter" idx="12"/>
          </p:nvPr>
        </p:nvSpPr>
        <p:spPr/>
        <p:txBody>
          <a:bodyPr/>
          <a:lstStyle/>
          <a:p>
            <a:fld id="{8F88728A-9E54-1B4F-A83C-486C5BF59F16}" type="slidenum">
              <a:rPr lang="en-US" smtClean="0"/>
              <a:pPr/>
              <a:t>11</a:t>
            </a:fld>
            <a:endParaRPr lang="en-US"/>
          </a:p>
        </p:txBody>
      </p:sp>
    </p:spTree>
    <p:extLst>
      <p:ext uri="{BB962C8B-B14F-4D97-AF65-F5344CB8AC3E}">
        <p14:creationId xmlns:p14="http://schemas.microsoft.com/office/powerpoint/2010/main" val="236774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3391-4CA7-4E25-ADAA-D18297D23CAB}"/>
              </a:ext>
            </a:extLst>
          </p:cNvPr>
          <p:cNvSpPr>
            <a:spLocks noGrp="1"/>
          </p:cNvSpPr>
          <p:nvPr>
            <p:ph type="title"/>
          </p:nvPr>
        </p:nvSpPr>
        <p:spPr/>
        <p:txBody>
          <a:bodyPr/>
          <a:lstStyle/>
          <a:p>
            <a:r>
              <a:rPr lang="en-US" sz="3600" b="1" cap="all">
                <a:latin typeface="Arial"/>
                <a:cs typeface="Arial"/>
              </a:rPr>
              <a:t>Project Types &amp; Evaluation</a:t>
            </a:r>
          </a:p>
        </p:txBody>
      </p:sp>
      <p:sp>
        <p:nvSpPr>
          <p:cNvPr id="3" name="Content Placeholder 2">
            <a:extLst>
              <a:ext uri="{FF2B5EF4-FFF2-40B4-BE49-F238E27FC236}">
                <a16:creationId xmlns:a16="http://schemas.microsoft.com/office/drawing/2014/main" id="{6084A229-192E-4195-B94C-AEA548289922}"/>
              </a:ext>
            </a:extLst>
          </p:cNvPr>
          <p:cNvSpPr>
            <a:spLocks noGrp="1"/>
          </p:cNvSpPr>
          <p:nvPr>
            <p:ph idx="1"/>
          </p:nvPr>
        </p:nvSpPr>
        <p:spPr>
          <a:xfrm>
            <a:off x="612223" y="1607361"/>
            <a:ext cx="10943138" cy="4350987"/>
          </a:xfrm>
        </p:spPr>
        <p:txBody>
          <a:bodyPr vert="horz" lIns="91440" tIns="45720" rIns="91440" bIns="45720" rtlCol="0" anchor="t">
            <a:normAutofit/>
          </a:bodyPr>
          <a:lstStyle/>
          <a:p>
            <a:pPr>
              <a:buFont typeface="Arial" panose="020B0604020202020204" pitchFamily="34" charset="0"/>
              <a:buChar char="•"/>
            </a:pPr>
            <a:r>
              <a:rPr lang="en-US">
                <a:solidFill>
                  <a:schemeClr val="tx1"/>
                </a:solidFill>
                <a:latin typeface="Arial"/>
                <a:cs typeface="Arial"/>
              </a:rPr>
              <a:t>Capital and Operating projects will be scored differently</a:t>
            </a:r>
          </a:p>
          <a:p>
            <a:pPr>
              <a:buFont typeface="Arial" panose="020B0604020202020204" pitchFamily="34" charset="0"/>
              <a:buChar char="•"/>
            </a:pPr>
            <a:r>
              <a:rPr lang="en-US">
                <a:solidFill>
                  <a:schemeClr val="tx1"/>
                </a:solidFill>
                <a:latin typeface="Arial"/>
                <a:cs typeface="Arial"/>
              </a:rPr>
              <a:t>Capital Projects </a:t>
            </a:r>
          </a:p>
          <a:p>
            <a:pPr lvl="1">
              <a:buFont typeface="Courier New" panose="02070309020205020404" pitchFamily="49" charset="0"/>
              <a:buChar char="o"/>
            </a:pPr>
            <a:r>
              <a:rPr lang="en-US">
                <a:solidFill>
                  <a:schemeClr val="tx1"/>
                </a:solidFill>
                <a:latin typeface="Arial"/>
                <a:cs typeface="Arial"/>
              </a:rPr>
              <a:t>Increased vehicle revenue hours (&gt;10 hours)</a:t>
            </a:r>
            <a:endParaRPr lang="en-US">
              <a:solidFill>
                <a:schemeClr val="tx1"/>
              </a:solidFill>
              <a:cs typeface="Arial"/>
            </a:endParaRPr>
          </a:p>
          <a:p>
            <a:pPr lvl="1">
              <a:buFont typeface="Courier New" panose="02070309020205020404" pitchFamily="49" charset="0"/>
              <a:buChar char="o"/>
            </a:pPr>
            <a:r>
              <a:rPr lang="en-US">
                <a:solidFill>
                  <a:schemeClr val="tx1"/>
                </a:solidFill>
                <a:latin typeface="Arial"/>
                <a:cs typeface="Arial"/>
              </a:rPr>
              <a:t>Partnerships that increase efficiency</a:t>
            </a:r>
            <a:endParaRPr lang="en-US">
              <a:solidFill>
                <a:schemeClr val="tx1"/>
              </a:solidFill>
              <a:cs typeface="Arial"/>
            </a:endParaRPr>
          </a:p>
          <a:p>
            <a:pPr lvl="1">
              <a:buFont typeface="Courier New" panose="02070309020205020404" pitchFamily="49" charset="0"/>
              <a:buChar char="o"/>
            </a:pPr>
            <a:r>
              <a:rPr lang="en-US">
                <a:solidFill>
                  <a:schemeClr val="tx1"/>
                </a:solidFill>
                <a:latin typeface="Arial"/>
                <a:cs typeface="Arial"/>
              </a:rPr>
              <a:t>Increased percentage of wheelchair/lift users</a:t>
            </a:r>
            <a:endParaRPr lang="en-US">
              <a:solidFill>
                <a:schemeClr val="tx1"/>
              </a:solidFill>
              <a:cs typeface="Arial"/>
            </a:endParaRPr>
          </a:p>
          <a:p>
            <a:pPr>
              <a:buFont typeface="Arial" panose="020B0604020202020204" pitchFamily="34" charset="0"/>
              <a:buChar char="•"/>
            </a:pPr>
            <a:r>
              <a:rPr lang="en-US">
                <a:solidFill>
                  <a:schemeClr val="tx1"/>
                </a:solidFill>
                <a:latin typeface="Arial"/>
                <a:cs typeface="Arial"/>
              </a:rPr>
              <a:t>Operating Projects</a:t>
            </a:r>
          </a:p>
          <a:p>
            <a:pPr lvl="1">
              <a:buFont typeface="Courier New" panose="02070309020205020404" pitchFamily="49" charset="0"/>
              <a:buChar char="o"/>
            </a:pPr>
            <a:r>
              <a:rPr lang="en-US">
                <a:solidFill>
                  <a:schemeClr val="tx1"/>
                </a:solidFill>
                <a:latin typeface="Arial"/>
                <a:cs typeface="Arial"/>
              </a:rPr>
              <a:t>Restoration of service for up to 6 months</a:t>
            </a:r>
          </a:p>
          <a:p>
            <a:pPr>
              <a:buFont typeface="Arial" panose="020B0604020202020204" pitchFamily="34" charset="0"/>
              <a:buChar char="•"/>
            </a:pPr>
            <a:r>
              <a:rPr lang="en-US">
                <a:solidFill>
                  <a:schemeClr val="tx1"/>
                </a:solidFill>
                <a:latin typeface="Arial"/>
                <a:cs typeface="Arial"/>
              </a:rPr>
              <a:t>Evaluation Criteria available at </a:t>
            </a:r>
            <a:r>
              <a:rPr lang="en-US" u="sng">
                <a:solidFill>
                  <a:schemeClr val="tx1"/>
                </a:solidFill>
                <a:latin typeface="Arial"/>
                <a:cs typeface="Arial"/>
              </a:rPr>
              <a:t>www.octa.net/emsd</a:t>
            </a:r>
          </a:p>
          <a:p>
            <a:pPr marL="0" indent="0">
              <a:buNone/>
            </a:pPr>
            <a:endParaRPr lang="en-US">
              <a:solidFill>
                <a:schemeClr val="tx1"/>
              </a:solidFill>
              <a:latin typeface="Arial"/>
              <a:cs typeface="Arial"/>
            </a:endParaRPr>
          </a:p>
        </p:txBody>
      </p:sp>
      <p:sp>
        <p:nvSpPr>
          <p:cNvPr id="4" name="Slide Number Placeholder 3">
            <a:extLst>
              <a:ext uri="{FF2B5EF4-FFF2-40B4-BE49-F238E27FC236}">
                <a16:creationId xmlns:a16="http://schemas.microsoft.com/office/drawing/2014/main" id="{6427F28D-5358-4268-BFAC-83E1AAA6F508}"/>
              </a:ext>
            </a:extLst>
          </p:cNvPr>
          <p:cNvSpPr>
            <a:spLocks noGrp="1"/>
          </p:cNvSpPr>
          <p:nvPr>
            <p:ph type="sldNum" sz="quarter" idx="12"/>
          </p:nvPr>
        </p:nvSpPr>
        <p:spPr/>
        <p:txBody>
          <a:bodyPr/>
          <a:lstStyle/>
          <a:p>
            <a:fld id="{8F88728A-9E54-1B4F-A83C-486C5BF59F16}" type="slidenum">
              <a:rPr lang="en-US" smtClean="0"/>
              <a:pPr/>
              <a:t>12</a:t>
            </a:fld>
            <a:endParaRPr lang="en-US"/>
          </a:p>
        </p:txBody>
      </p:sp>
    </p:spTree>
    <p:extLst>
      <p:ext uri="{BB962C8B-B14F-4D97-AF65-F5344CB8AC3E}">
        <p14:creationId xmlns:p14="http://schemas.microsoft.com/office/powerpoint/2010/main" val="2255102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3391-4CA7-4E25-ADAA-D18297D23CAB}"/>
              </a:ext>
            </a:extLst>
          </p:cNvPr>
          <p:cNvSpPr>
            <a:spLocks noGrp="1"/>
          </p:cNvSpPr>
          <p:nvPr>
            <p:ph type="title"/>
          </p:nvPr>
        </p:nvSpPr>
        <p:spPr/>
        <p:txBody>
          <a:bodyPr/>
          <a:lstStyle/>
          <a:p>
            <a:r>
              <a:rPr lang="en-US" sz="3600" b="1" cap="all" err="1">
                <a:latin typeface="Arial"/>
                <a:cs typeface="Arial"/>
              </a:rPr>
              <a:t>ProVISIONS</a:t>
            </a:r>
            <a:r>
              <a:rPr lang="en-US" sz="3600" b="1" cap="all">
                <a:latin typeface="Arial"/>
                <a:cs typeface="Arial"/>
              </a:rPr>
              <a:t> of use  </a:t>
            </a:r>
          </a:p>
        </p:txBody>
      </p:sp>
      <p:sp>
        <p:nvSpPr>
          <p:cNvPr id="3" name="Content Placeholder 2">
            <a:extLst>
              <a:ext uri="{FF2B5EF4-FFF2-40B4-BE49-F238E27FC236}">
                <a16:creationId xmlns:a16="http://schemas.microsoft.com/office/drawing/2014/main" id="{6084A229-192E-4195-B94C-AEA548289922}"/>
              </a:ext>
            </a:extLst>
          </p:cNvPr>
          <p:cNvSpPr>
            <a:spLocks noGrp="1"/>
          </p:cNvSpPr>
          <p:nvPr>
            <p:ph idx="1"/>
          </p:nvPr>
        </p:nvSpPr>
        <p:spPr>
          <a:xfrm>
            <a:off x="391886" y="1539080"/>
            <a:ext cx="11376560" cy="4576683"/>
          </a:xfrm>
        </p:spPr>
        <p:txBody>
          <a:bodyPr vert="horz" lIns="91440" tIns="45720" rIns="91440" bIns="45720" rtlCol="0" anchor="t">
            <a:normAutofit/>
          </a:bodyPr>
          <a:lstStyle/>
          <a:p>
            <a:pPr rtl="0" fontAlgn="base">
              <a:buFont typeface="Arial" panose="020B0604020202020204" pitchFamily="34" charset="0"/>
              <a:buChar char="•"/>
            </a:pPr>
            <a:r>
              <a:rPr lang="en-US">
                <a:solidFill>
                  <a:schemeClr val="tx1"/>
                </a:solidFill>
                <a:latin typeface="Arial"/>
                <a:cs typeface="Arial"/>
              </a:rPr>
              <a:t>P</a:t>
            </a:r>
            <a:r>
              <a:rPr lang="en-US" b="0" i="0">
                <a:solidFill>
                  <a:schemeClr val="tx1"/>
                </a:solidFill>
                <a:effectLst/>
                <a:latin typeface="Arial"/>
                <a:cs typeface="Arial"/>
              </a:rPr>
              <a:t>rojects must be included in the Coordinated Plan</a:t>
            </a:r>
          </a:p>
          <a:p>
            <a:pPr>
              <a:buFont typeface="Arial" panose="020B0604020202020204" pitchFamily="34" charset="0"/>
              <a:buChar char="•"/>
            </a:pPr>
            <a:r>
              <a:rPr lang="en-US">
                <a:solidFill>
                  <a:schemeClr val="tx1"/>
                </a:solidFill>
                <a:latin typeface="Arial"/>
                <a:cs typeface="Arial"/>
              </a:rPr>
              <a:t>Maximum request of $600,000 per applicant</a:t>
            </a:r>
          </a:p>
          <a:p>
            <a:pPr>
              <a:buFont typeface="Arial" panose="020B0604020202020204" pitchFamily="34" charset="0"/>
              <a:buChar char="•"/>
            </a:pPr>
            <a:r>
              <a:rPr lang="en-US">
                <a:solidFill>
                  <a:schemeClr val="tx1"/>
                </a:solidFill>
                <a:latin typeface="Arial"/>
                <a:cs typeface="Arial"/>
              </a:rPr>
              <a:t>Projects must be ready to proceed</a:t>
            </a:r>
          </a:p>
          <a:p>
            <a:pPr rtl="0" fontAlgn="base">
              <a:buFont typeface="Arial" panose="020B0604020202020204" pitchFamily="34" charset="0"/>
              <a:buChar char="•"/>
            </a:pPr>
            <a:r>
              <a:rPr lang="en-US" b="0" i="0">
                <a:solidFill>
                  <a:schemeClr val="tx1"/>
                </a:solidFill>
                <a:effectLst/>
                <a:latin typeface="Arial"/>
                <a:cs typeface="Arial"/>
              </a:rPr>
              <a:t>Applicants must have management oversight and control over </a:t>
            </a:r>
            <a:r>
              <a:rPr lang="en-US">
                <a:solidFill>
                  <a:schemeClr val="tx1"/>
                </a:solidFill>
                <a:latin typeface="Arial"/>
                <a:cs typeface="Arial"/>
              </a:rPr>
              <a:t>awarded project</a:t>
            </a:r>
            <a:endParaRPr lang="en-US" b="0" i="0">
              <a:solidFill>
                <a:schemeClr val="tx1"/>
              </a:solidFill>
              <a:effectLst/>
              <a:latin typeface="Arial"/>
              <a:cs typeface="Arial"/>
            </a:endParaRPr>
          </a:p>
          <a:p>
            <a:pPr>
              <a:buFont typeface="Arial,Sans-Serif" panose="020B0604020202020204" pitchFamily="34" charset="0"/>
              <a:buChar char="•"/>
            </a:pPr>
            <a:r>
              <a:rPr lang="en-US">
                <a:solidFill>
                  <a:schemeClr val="tx1"/>
                </a:solidFill>
                <a:latin typeface="Arial"/>
                <a:cs typeface="Arial"/>
              </a:rPr>
              <a:t>Grantees responsible for proper use, operating costs, and maintenance of all project equipment, and must be prepared to comply with all applicable regulations and requirements</a:t>
            </a:r>
            <a:endParaRPr lang="en-US" b="0" i="0">
              <a:solidFill>
                <a:schemeClr val="tx1"/>
              </a:solidFill>
              <a:effectLst/>
              <a:latin typeface="Arial"/>
              <a:cs typeface="Arial"/>
            </a:endParaRPr>
          </a:p>
          <a:p>
            <a:pPr marL="0" indent="0" fontAlgn="base">
              <a:buNone/>
            </a:pPr>
            <a:endParaRPr lang="en-US" b="0" i="0">
              <a:solidFill>
                <a:srgbClr val="000000"/>
              </a:solidFill>
              <a:effectLst/>
              <a:latin typeface="Arial"/>
              <a:cs typeface="Arial"/>
            </a:endParaRPr>
          </a:p>
          <a:p>
            <a:pPr>
              <a:buFont typeface="Arial" panose="020B0604020202020204" pitchFamily="34" charset="0"/>
              <a:buChar char="•"/>
            </a:pPr>
            <a:endParaRPr lang="en-US" b="0" i="0">
              <a:solidFill>
                <a:srgbClr val="333333"/>
              </a:solidFill>
              <a:effectLst/>
              <a:latin typeface="Arial" panose="020B0604020202020204" pitchFamily="34" charset="0"/>
              <a:cs typeface="Arial" panose="020B0604020202020204" pitchFamily="34" charset="0"/>
            </a:endParaRPr>
          </a:p>
          <a:p>
            <a:pPr marL="0" indent="0" fontAlgn="base">
              <a:buNone/>
            </a:pPr>
            <a:endParaRPr lang="en-US">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427F28D-5358-4268-BFAC-83E1AAA6F508}"/>
              </a:ext>
            </a:extLst>
          </p:cNvPr>
          <p:cNvSpPr>
            <a:spLocks noGrp="1"/>
          </p:cNvSpPr>
          <p:nvPr>
            <p:ph type="sldNum" sz="quarter" idx="12"/>
          </p:nvPr>
        </p:nvSpPr>
        <p:spPr/>
        <p:txBody>
          <a:bodyPr/>
          <a:lstStyle/>
          <a:p>
            <a:fld id="{8F88728A-9E54-1B4F-A83C-486C5BF59F16}" type="slidenum">
              <a:rPr lang="en-US" smtClean="0"/>
              <a:pPr/>
              <a:t>13</a:t>
            </a:fld>
            <a:endParaRPr lang="en-US"/>
          </a:p>
        </p:txBody>
      </p:sp>
    </p:spTree>
    <p:extLst>
      <p:ext uri="{BB962C8B-B14F-4D97-AF65-F5344CB8AC3E}">
        <p14:creationId xmlns:p14="http://schemas.microsoft.com/office/powerpoint/2010/main" val="407997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3391-4CA7-4E25-ADAA-D18297D23CAB}"/>
              </a:ext>
            </a:extLst>
          </p:cNvPr>
          <p:cNvSpPr>
            <a:spLocks noGrp="1"/>
          </p:cNvSpPr>
          <p:nvPr>
            <p:ph type="title"/>
          </p:nvPr>
        </p:nvSpPr>
        <p:spPr/>
        <p:txBody>
          <a:bodyPr/>
          <a:lstStyle/>
          <a:p>
            <a:r>
              <a:rPr lang="en-US" sz="3600" b="1" cap="all">
                <a:latin typeface="Arial"/>
                <a:cs typeface="Arial"/>
              </a:rPr>
              <a:t>POST Award</a:t>
            </a:r>
          </a:p>
        </p:txBody>
      </p:sp>
      <p:sp>
        <p:nvSpPr>
          <p:cNvPr id="3" name="Content Placeholder 2">
            <a:extLst>
              <a:ext uri="{FF2B5EF4-FFF2-40B4-BE49-F238E27FC236}">
                <a16:creationId xmlns:a16="http://schemas.microsoft.com/office/drawing/2014/main" id="{6084A229-192E-4195-B94C-AEA548289922}"/>
              </a:ext>
            </a:extLst>
          </p:cNvPr>
          <p:cNvSpPr>
            <a:spLocks noGrp="1"/>
          </p:cNvSpPr>
          <p:nvPr>
            <p:ph idx="1"/>
          </p:nvPr>
        </p:nvSpPr>
        <p:spPr>
          <a:xfrm>
            <a:off x="391886" y="1618981"/>
            <a:ext cx="10219789" cy="4517868"/>
          </a:xfrm>
        </p:spPr>
        <p:txBody>
          <a:bodyPr vert="horz" lIns="91440" tIns="45720" rIns="91440" bIns="45720" rtlCol="0" anchor="t">
            <a:normAutofit/>
          </a:bodyPr>
          <a:lstStyle/>
          <a:p>
            <a:pPr fontAlgn="base">
              <a:buFont typeface="Arial" panose="020B0604020202020204" pitchFamily="34" charset="0"/>
              <a:buChar char="•"/>
            </a:pPr>
            <a:r>
              <a:rPr lang="en-US">
                <a:solidFill>
                  <a:schemeClr val="tx1"/>
                </a:solidFill>
                <a:latin typeface="Arial"/>
                <a:cs typeface="Arial"/>
              </a:rPr>
              <a:t>Reimbursement process is based on awarded project type</a:t>
            </a:r>
          </a:p>
          <a:p>
            <a:pPr lvl="1" fontAlgn="base">
              <a:buFont typeface="Courier New"/>
              <a:buChar char="o"/>
            </a:pPr>
            <a:r>
              <a:rPr lang="en-US">
                <a:solidFill>
                  <a:schemeClr val="tx1"/>
                </a:solidFill>
                <a:latin typeface="Arial"/>
                <a:cs typeface="Arial"/>
              </a:rPr>
              <a:t>Refer to cooperative agreement for specific terms</a:t>
            </a:r>
            <a:endParaRPr lang="en-US">
              <a:solidFill>
                <a:schemeClr val="tx1"/>
              </a:solidFill>
              <a:cs typeface="Arial"/>
            </a:endParaRPr>
          </a:p>
          <a:p>
            <a:pPr fontAlgn="base">
              <a:buFont typeface="Arial" panose="020B0604020202020204" pitchFamily="34" charset="0"/>
              <a:buChar char="•"/>
            </a:pPr>
            <a:r>
              <a:rPr lang="en-US" b="0" i="0">
                <a:solidFill>
                  <a:schemeClr val="tx1"/>
                </a:solidFill>
                <a:effectLst/>
                <a:latin typeface="Arial"/>
                <a:cs typeface="Arial"/>
              </a:rPr>
              <a:t>Quarterly Reporting required</a:t>
            </a:r>
          </a:p>
          <a:p>
            <a:pPr lvl="1" fontAlgn="base">
              <a:buFont typeface="Courier New"/>
              <a:buChar char="o"/>
            </a:pPr>
            <a:r>
              <a:rPr lang="en-US">
                <a:solidFill>
                  <a:schemeClr val="tx1"/>
                </a:solidFill>
                <a:latin typeface="Arial"/>
                <a:cs typeface="Arial"/>
              </a:rPr>
              <a:t>Applicants must notify OCTA of progress and report potential delays</a:t>
            </a:r>
            <a:endParaRPr lang="en-US">
              <a:solidFill>
                <a:schemeClr val="tx1"/>
              </a:solidFill>
              <a:cs typeface="Arial"/>
            </a:endParaRPr>
          </a:p>
          <a:p>
            <a:pPr fontAlgn="base"/>
            <a:r>
              <a:rPr lang="en-US">
                <a:solidFill>
                  <a:schemeClr val="tx1"/>
                </a:solidFill>
                <a:latin typeface="Arial"/>
                <a:cs typeface="Arial"/>
              </a:rPr>
              <a:t>Scope Changes </a:t>
            </a:r>
            <a:endParaRPr lang="en-US">
              <a:solidFill>
                <a:schemeClr val="tx1"/>
              </a:solidFill>
              <a:cs typeface="Arial"/>
            </a:endParaRPr>
          </a:p>
          <a:p>
            <a:pPr lvl="1" fontAlgn="base">
              <a:buFont typeface="Courier New" panose="02070309020205020404" pitchFamily="49" charset="0"/>
              <a:buChar char="o"/>
            </a:pPr>
            <a:r>
              <a:rPr lang="en-US">
                <a:solidFill>
                  <a:schemeClr val="tx1"/>
                </a:solidFill>
                <a:latin typeface="Arial"/>
                <a:cs typeface="Arial"/>
              </a:rPr>
              <a:t>Applicants must provide justification for the change</a:t>
            </a:r>
            <a:endParaRPr lang="en-US">
              <a:solidFill>
                <a:schemeClr val="tx1"/>
              </a:solidFill>
              <a:cs typeface="Arial"/>
            </a:endParaRPr>
          </a:p>
          <a:p>
            <a:pPr lvl="1" fontAlgn="base">
              <a:buFont typeface="Courier New"/>
              <a:buChar char="o"/>
            </a:pPr>
            <a:r>
              <a:rPr lang="en-US">
                <a:solidFill>
                  <a:schemeClr val="tx1"/>
                </a:solidFill>
                <a:latin typeface="Arial"/>
                <a:cs typeface="Arial"/>
              </a:rPr>
              <a:t>Modification requests are not guaranteed</a:t>
            </a:r>
            <a:endParaRPr lang="en-US" b="0" i="0">
              <a:solidFill>
                <a:schemeClr val="tx1"/>
              </a:solidFill>
              <a:effectLst/>
              <a:cs typeface="Arial"/>
            </a:endParaRPr>
          </a:p>
          <a:p>
            <a:pPr fontAlgn="base">
              <a:buFont typeface="Arial" panose="020B0604020202020204" pitchFamily="34" charset="0"/>
              <a:buChar char="•"/>
            </a:pPr>
            <a:endParaRPr lang="en-US" b="0" i="0">
              <a:solidFill>
                <a:srgbClr val="333333"/>
              </a:solidFill>
              <a:effectLst/>
              <a:latin typeface="Arial"/>
              <a:cs typeface="Arial"/>
            </a:endParaRPr>
          </a:p>
          <a:p>
            <a:pPr>
              <a:buFont typeface="Arial" panose="020B0604020202020204" pitchFamily="34" charset="0"/>
              <a:buChar char="•"/>
            </a:pPr>
            <a:endParaRPr lang="en-US" b="0" i="0">
              <a:solidFill>
                <a:srgbClr val="333333"/>
              </a:solidFill>
              <a:effectLst/>
              <a:latin typeface="Arial" panose="020B0604020202020204" pitchFamily="34" charset="0"/>
              <a:cs typeface="Arial" panose="020B0604020202020204" pitchFamily="34" charset="0"/>
            </a:endParaRPr>
          </a:p>
          <a:p>
            <a:pPr marL="0" indent="0">
              <a:buNone/>
            </a:pPr>
            <a:endParaRPr lang="en-US">
              <a:solidFill>
                <a:srgbClr val="333333"/>
              </a:solidFill>
              <a:latin typeface="Arial" panose="020B0604020202020204" pitchFamily="34" charset="0"/>
              <a:cs typeface="Arial" panose="020B0604020202020204" pitchFamily="34" charset="0"/>
            </a:endParaRPr>
          </a:p>
          <a:p>
            <a:pPr marL="0" indent="0" algn="just" fontAlgn="base">
              <a:buNone/>
            </a:pPr>
            <a:endParaRPr lang="en-US">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427F28D-5358-4268-BFAC-83E1AAA6F508}"/>
              </a:ext>
            </a:extLst>
          </p:cNvPr>
          <p:cNvSpPr>
            <a:spLocks noGrp="1"/>
          </p:cNvSpPr>
          <p:nvPr>
            <p:ph type="sldNum" sz="quarter" idx="12"/>
          </p:nvPr>
        </p:nvSpPr>
        <p:spPr/>
        <p:txBody>
          <a:bodyPr/>
          <a:lstStyle/>
          <a:p>
            <a:fld id="{8F88728A-9E54-1B4F-A83C-486C5BF59F16}" type="slidenum">
              <a:rPr lang="en-US" smtClean="0"/>
              <a:pPr/>
              <a:t>14</a:t>
            </a:fld>
            <a:endParaRPr lang="en-US"/>
          </a:p>
        </p:txBody>
      </p:sp>
    </p:spTree>
    <p:extLst>
      <p:ext uri="{BB962C8B-B14F-4D97-AF65-F5344CB8AC3E}">
        <p14:creationId xmlns:p14="http://schemas.microsoft.com/office/powerpoint/2010/main" val="2150133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7E07-8167-484A-A7A1-5D5A0BEA18B4}"/>
              </a:ext>
            </a:extLst>
          </p:cNvPr>
          <p:cNvSpPr>
            <a:spLocks noGrp="1"/>
          </p:cNvSpPr>
          <p:nvPr>
            <p:ph type="title"/>
          </p:nvPr>
        </p:nvSpPr>
        <p:spPr/>
        <p:txBody>
          <a:bodyPr>
            <a:normAutofit fontScale="90000"/>
          </a:bodyPr>
          <a:lstStyle/>
          <a:p>
            <a:br>
              <a:rPr lang="en-US"/>
            </a:br>
            <a:endParaRPr lang="en-US"/>
          </a:p>
        </p:txBody>
      </p:sp>
      <p:sp>
        <p:nvSpPr>
          <p:cNvPr id="3" name="Content Placeholder 2">
            <a:extLst>
              <a:ext uri="{FF2B5EF4-FFF2-40B4-BE49-F238E27FC236}">
                <a16:creationId xmlns:a16="http://schemas.microsoft.com/office/drawing/2014/main" id="{582D4C77-C0DF-4FE5-9CD3-29CB0B8DC5AA}"/>
              </a:ext>
            </a:extLst>
          </p:cNvPr>
          <p:cNvSpPr>
            <a:spLocks noGrp="1"/>
          </p:cNvSpPr>
          <p:nvPr>
            <p:ph idx="1"/>
          </p:nvPr>
        </p:nvSpPr>
        <p:spPr>
          <a:xfrm>
            <a:off x="391886" y="1253331"/>
            <a:ext cx="11376560" cy="4766470"/>
          </a:xfrm>
        </p:spPr>
        <p:txBody>
          <a:bodyPr/>
          <a:lstStyle/>
          <a:p>
            <a:endParaRPr lang="en-US"/>
          </a:p>
          <a:p>
            <a:endParaRPr lang="en-US"/>
          </a:p>
          <a:p>
            <a:endParaRPr lang="en-US"/>
          </a:p>
        </p:txBody>
      </p:sp>
      <p:sp>
        <p:nvSpPr>
          <p:cNvPr id="4" name="Slide Number Placeholder 3">
            <a:extLst>
              <a:ext uri="{FF2B5EF4-FFF2-40B4-BE49-F238E27FC236}">
                <a16:creationId xmlns:a16="http://schemas.microsoft.com/office/drawing/2014/main" id="{6B99B40F-2382-4DB4-B766-2180BDF4D5E2}"/>
              </a:ext>
            </a:extLst>
          </p:cNvPr>
          <p:cNvSpPr>
            <a:spLocks noGrp="1"/>
          </p:cNvSpPr>
          <p:nvPr>
            <p:ph type="sldNum" sz="quarter" idx="12"/>
          </p:nvPr>
        </p:nvSpPr>
        <p:spPr/>
        <p:txBody>
          <a:bodyPr/>
          <a:lstStyle/>
          <a:p>
            <a:fld id="{8F88728A-9E54-1B4F-A83C-486C5BF59F16}" type="slidenum">
              <a:rPr lang="en-US" smtClean="0"/>
              <a:pPr/>
              <a:t>15</a:t>
            </a:fld>
            <a:endParaRPr lang="en-US"/>
          </a:p>
        </p:txBody>
      </p:sp>
      <p:sp>
        <p:nvSpPr>
          <p:cNvPr id="6" name="Title 1">
            <a:extLst>
              <a:ext uri="{FF2B5EF4-FFF2-40B4-BE49-F238E27FC236}">
                <a16:creationId xmlns:a16="http://schemas.microsoft.com/office/drawing/2014/main" id="{3C8E896B-9A28-4858-BD4C-FB6012835254}"/>
              </a:ext>
            </a:extLst>
          </p:cNvPr>
          <p:cNvSpPr txBox="1">
            <a:spLocks/>
          </p:cNvSpPr>
          <p:nvPr/>
        </p:nvSpPr>
        <p:spPr>
          <a:xfrm>
            <a:off x="423554" y="-5770"/>
            <a:ext cx="5932715" cy="1003298"/>
          </a:xfrm>
          <a:prstGeom prst="rect">
            <a:avLst/>
          </a:prstGeom>
        </p:spPr>
        <p:txBody>
          <a:bodyPr vert="horz" wrap="none"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charset="0"/>
                <a:ea typeface="Arial" charset="0"/>
                <a:cs typeface="Arial" charset="0"/>
              </a:defRPr>
            </a:lvl1pPr>
          </a:lstStyle>
          <a:p>
            <a:r>
              <a:rPr lang="en-US" sz="3600" b="1"/>
              <a:t>SCHEDULE</a:t>
            </a:r>
            <a:endParaRPr lang="en-US" sz="3600"/>
          </a:p>
        </p:txBody>
      </p:sp>
      <p:graphicFrame>
        <p:nvGraphicFramePr>
          <p:cNvPr id="5" name="Table 4">
            <a:extLst>
              <a:ext uri="{FF2B5EF4-FFF2-40B4-BE49-F238E27FC236}">
                <a16:creationId xmlns:a16="http://schemas.microsoft.com/office/drawing/2014/main" id="{98834E27-BFDD-4FD3-B1F3-D81F98EB20AB}"/>
              </a:ext>
            </a:extLst>
          </p:cNvPr>
          <p:cNvGraphicFramePr>
            <a:graphicFrameLocks noGrp="1"/>
          </p:cNvGraphicFramePr>
          <p:nvPr>
            <p:extLst>
              <p:ext uri="{D42A27DB-BD31-4B8C-83A1-F6EECF244321}">
                <p14:modId xmlns:p14="http://schemas.microsoft.com/office/powerpoint/2010/main" val="2153587285"/>
              </p:ext>
            </p:extLst>
          </p:nvPr>
        </p:nvGraphicFramePr>
        <p:xfrm>
          <a:off x="873757" y="1626487"/>
          <a:ext cx="9543709" cy="4020158"/>
        </p:xfrm>
        <a:graphic>
          <a:graphicData uri="http://schemas.openxmlformats.org/drawingml/2006/table">
            <a:tbl>
              <a:tblPr/>
              <a:tblGrid>
                <a:gridCol w="5486400">
                  <a:extLst>
                    <a:ext uri="{9D8B030D-6E8A-4147-A177-3AD203B41FA5}">
                      <a16:colId xmlns:a16="http://schemas.microsoft.com/office/drawing/2014/main" val="3164329660"/>
                    </a:ext>
                  </a:extLst>
                </a:gridCol>
                <a:gridCol w="4057309">
                  <a:extLst>
                    <a:ext uri="{9D8B030D-6E8A-4147-A177-3AD203B41FA5}">
                      <a16:colId xmlns:a16="http://schemas.microsoft.com/office/drawing/2014/main" val="1594557726"/>
                    </a:ext>
                  </a:extLst>
                </a:gridCol>
              </a:tblGrid>
              <a:tr h="972732">
                <a:tc>
                  <a:txBody>
                    <a:bodyPr/>
                    <a:lstStyle/>
                    <a:p>
                      <a:pPr algn="l" rtl="0" fontAlgn="base"/>
                      <a:r>
                        <a:rPr lang="en-US" sz="2800" b="0" i="0">
                          <a:solidFill>
                            <a:schemeClr val="tx1"/>
                          </a:solidFill>
                          <a:effectLst/>
                          <a:latin typeface="Arial"/>
                        </a:rPr>
                        <a:t>Guideline Workshop​s</a:t>
                      </a:r>
                    </a:p>
                  </a:txBody>
                  <a:tcPr anchor="ctr">
                    <a:lnL w="10001" cap="flat" cmpd="sng" algn="ctr">
                      <a:solidFill>
                        <a:srgbClr val="FFFFFF"/>
                      </a:solidFill>
                      <a:prstDash val="solid"/>
                      <a:round/>
                      <a:headEnd type="none" w="med" len="med"/>
                      <a:tailEnd type="none" w="med" len="med"/>
                    </a:lnL>
                    <a:lnR w="10001" cap="flat" cmpd="sng" algn="ctr">
                      <a:solidFill>
                        <a:srgbClr val="FFFFFF"/>
                      </a:solidFill>
                      <a:prstDash val="solid"/>
                      <a:round/>
                      <a:headEnd type="none" w="med" len="med"/>
                      <a:tailEnd type="none" w="med" len="med"/>
                    </a:lnR>
                    <a:lnT w="10001" cap="flat" cmpd="sng" algn="ctr">
                      <a:solidFill>
                        <a:srgbClr val="FFFFFF"/>
                      </a:solidFill>
                      <a:prstDash val="solid"/>
                      <a:round/>
                      <a:headEnd type="none" w="med" len="med"/>
                      <a:tailEnd type="none" w="med" len="med"/>
                    </a:lnT>
                    <a:lnB w="30004" cap="flat" cmpd="sng" algn="ctr">
                      <a:solidFill>
                        <a:srgbClr val="FFFFFF"/>
                      </a:solidFill>
                      <a:prstDash val="solid"/>
                      <a:round/>
                      <a:headEnd type="none" w="med" len="med"/>
                      <a:tailEnd type="none" w="med" len="med"/>
                    </a:lnB>
                    <a:solidFill>
                      <a:srgbClr val="FFC585"/>
                    </a:solidFill>
                  </a:tcPr>
                </a:tc>
                <a:tc>
                  <a:txBody>
                    <a:bodyPr/>
                    <a:lstStyle/>
                    <a:p>
                      <a:pPr algn="l" rtl="0" fontAlgn="base"/>
                      <a:r>
                        <a:rPr lang="en-US" sz="2800" b="0" i="0">
                          <a:solidFill>
                            <a:schemeClr val="tx1"/>
                          </a:solidFill>
                          <a:effectLst/>
                          <a:latin typeface="Arial"/>
                        </a:rPr>
                        <a:t>April 27 &amp; 28, 2021</a:t>
                      </a:r>
                      <a:r>
                        <a:rPr lang="en-US" sz="2800" b="1" i="0">
                          <a:solidFill>
                            <a:schemeClr val="tx1"/>
                          </a:solidFill>
                          <a:effectLst/>
                          <a:latin typeface="Arial"/>
                        </a:rPr>
                        <a:t>​</a:t>
                      </a:r>
                    </a:p>
                  </a:txBody>
                  <a:tcPr anchor="ctr">
                    <a:lnL w="10001" cap="flat" cmpd="sng" algn="ctr">
                      <a:solidFill>
                        <a:srgbClr val="FFFFFF"/>
                      </a:solidFill>
                      <a:prstDash val="solid"/>
                      <a:round/>
                      <a:headEnd type="none" w="med" len="med"/>
                      <a:tailEnd type="none" w="med" len="med"/>
                    </a:lnL>
                    <a:lnR w="10001" cap="flat" cmpd="sng" algn="ctr">
                      <a:solidFill>
                        <a:srgbClr val="FFFFFF"/>
                      </a:solidFill>
                      <a:prstDash val="solid"/>
                      <a:round/>
                      <a:headEnd type="none" w="med" len="med"/>
                      <a:tailEnd type="none" w="med" len="med"/>
                    </a:lnR>
                    <a:lnT w="10001" cap="flat" cmpd="sng" algn="ctr">
                      <a:solidFill>
                        <a:srgbClr val="FFFFFF"/>
                      </a:solidFill>
                      <a:prstDash val="solid"/>
                      <a:round/>
                      <a:headEnd type="none" w="med" len="med"/>
                      <a:tailEnd type="none" w="med" len="med"/>
                    </a:lnT>
                    <a:lnB w="30004" cap="flat" cmpd="sng" algn="ctr">
                      <a:solidFill>
                        <a:srgbClr val="FFFFFF"/>
                      </a:solidFill>
                      <a:prstDash val="solid"/>
                      <a:round/>
                      <a:headEnd type="none" w="med" len="med"/>
                      <a:tailEnd type="none" w="med" len="med"/>
                    </a:lnB>
                    <a:solidFill>
                      <a:srgbClr val="FFC585"/>
                    </a:solidFill>
                  </a:tcPr>
                </a:tc>
                <a:extLst>
                  <a:ext uri="{0D108BD9-81ED-4DB2-BD59-A6C34878D82A}">
                    <a16:rowId xmlns:a16="http://schemas.microsoft.com/office/drawing/2014/main" val="540843469"/>
                  </a:ext>
                </a:extLst>
              </a:tr>
              <a:tr h="762035">
                <a:tc>
                  <a:txBody>
                    <a:bodyPr/>
                    <a:lstStyle/>
                    <a:p>
                      <a:pPr algn="l" rtl="0" fontAlgn="base"/>
                      <a:r>
                        <a:rPr lang="en-US" sz="2800" b="0" i="0">
                          <a:solidFill>
                            <a:schemeClr val="tx1"/>
                          </a:solidFill>
                          <a:effectLst/>
                          <a:latin typeface="Arial"/>
                        </a:rPr>
                        <a:t>Call Release​</a:t>
                      </a:r>
                    </a:p>
                  </a:txBody>
                  <a:tcPr anchor="ctr">
                    <a:lnL w="10001" cap="flat" cmpd="sng" algn="ctr">
                      <a:solidFill>
                        <a:srgbClr val="FFFFFF"/>
                      </a:solidFill>
                      <a:prstDash val="solid"/>
                      <a:round/>
                      <a:headEnd type="none" w="med" len="med"/>
                      <a:tailEnd type="none" w="med" len="med"/>
                    </a:lnL>
                    <a:lnR w="10001" cap="flat" cmpd="sng" algn="ctr">
                      <a:solidFill>
                        <a:srgbClr val="FFFFFF"/>
                      </a:solidFill>
                      <a:prstDash val="solid"/>
                      <a:round/>
                      <a:headEnd type="none" w="med" len="med"/>
                      <a:tailEnd type="none" w="med" len="med"/>
                    </a:lnR>
                    <a:lnT w="30004" cap="flat" cmpd="sng" algn="ctr">
                      <a:solidFill>
                        <a:srgbClr val="FFFFFF"/>
                      </a:solidFill>
                      <a:prstDash val="solid"/>
                      <a:round/>
                      <a:headEnd type="none" w="med" len="med"/>
                      <a:tailEnd type="none" w="med" len="med"/>
                    </a:lnT>
                    <a:lnB w="10001" cap="flat" cmpd="sng" algn="ctr">
                      <a:solidFill>
                        <a:srgbClr val="FFFFFF"/>
                      </a:solidFill>
                      <a:prstDash val="solid"/>
                      <a:round/>
                      <a:headEnd type="none" w="med" len="med"/>
                      <a:tailEnd type="none" w="med" len="med"/>
                    </a:lnB>
                    <a:solidFill>
                      <a:srgbClr val="FFEFDD"/>
                    </a:solidFill>
                  </a:tcPr>
                </a:tc>
                <a:tc>
                  <a:txBody>
                    <a:bodyPr/>
                    <a:lstStyle/>
                    <a:p>
                      <a:pPr algn="l" rtl="0" fontAlgn="base"/>
                      <a:r>
                        <a:rPr lang="en-US" sz="2800" b="0" i="0">
                          <a:solidFill>
                            <a:schemeClr val="tx1"/>
                          </a:solidFill>
                          <a:effectLst/>
                          <a:latin typeface="Arial"/>
                        </a:rPr>
                        <a:t>July 13, 2021​</a:t>
                      </a:r>
                    </a:p>
                  </a:txBody>
                  <a:tcPr anchor="ctr">
                    <a:lnL w="10001" cap="flat" cmpd="sng" algn="ctr">
                      <a:solidFill>
                        <a:srgbClr val="FFFFFF"/>
                      </a:solidFill>
                      <a:prstDash val="solid"/>
                      <a:round/>
                      <a:headEnd type="none" w="med" len="med"/>
                      <a:tailEnd type="none" w="med" len="med"/>
                    </a:lnL>
                    <a:lnR w="10001" cap="flat" cmpd="sng" algn="ctr">
                      <a:solidFill>
                        <a:srgbClr val="FFFFFF"/>
                      </a:solidFill>
                      <a:prstDash val="solid"/>
                      <a:round/>
                      <a:headEnd type="none" w="med" len="med"/>
                      <a:tailEnd type="none" w="med" len="med"/>
                    </a:lnR>
                    <a:lnT w="30004" cap="flat" cmpd="sng" algn="ctr">
                      <a:solidFill>
                        <a:srgbClr val="FFFFFF"/>
                      </a:solidFill>
                      <a:prstDash val="solid"/>
                      <a:round/>
                      <a:headEnd type="none" w="med" len="med"/>
                      <a:tailEnd type="none" w="med" len="med"/>
                    </a:lnT>
                    <a:lnB w="10001" cap="flat" cmpd="sng" algn="ctr">
                      <a:solidFill>
                        <a:srgbClr val="FFFFFF"/>
                      </a:solidFill>
                      <a:prstDash val="solid"/>
                      <a:round/>
                      <a:headEnd type="none" w="med" len="med"/>
                      <a:tailEnd type="none" w="med" len="med"/>
                    </a:lnB>
                    <a:solidFill>
                      <a:srgbClr val="FFEFDD"/>
                    </a:solidFill>
                  </a:tcPr>
                </a:tc>
                <a:extLst>
                  <a:ext uri="{0D108BD9-81ED-4DB2-BD59-A6C34878D82A}">
                    <a16:rowId xmlns:a16="http://schemas.microsoft.com/office/drawing/2014/main" val="3910877286"/>
                  </a:ext>
                </a:extLst>
              </a:tr>
              <a:tr h="760809">
                <a:tc>
                  <a:txBody>
                    <a:bodyPr/>
                    <a:lstStyle/>
                    <a:p>
                      <a:pPr algn="l" rtl="0" fontAlgn="base"/>
                      <a:r>
                        <a:rPr lang="en-US" sz="2800" b="0" i="0">
                          <a:solidFill>
                            <a:schemeClr val="tx1"/>
                          </a:solidFill>
                          <a:effectLst/>
                          <a:latin typeface="Arial"/>
                        </a:rPr>
                        <a:t>Application Workshop</a:t>
                      </a:r>
                    </a:p>
                  </a:txBody>
                  <a:tcPr anchor="ctr">
                    <a:lnL w="10001" cap="flat" cmpd="sng" algn="ctr">
                      <a:solidFill>
                        <a:srgbClr val="FFFFFF"/>
                      </a:solidFill>
                      <a:prstDash val="solid"/>
                      <a:round/>
                      <a:headEnd type="none" w="med" len="med"/>
                      <a:tailEnd type="none" w="med" len="med"/>
                    </a:lnL>
                    <a:lnR w="10000">
                      <a:solidFill>
                        <a:srgbClr val="FFFFFF"/>
                      </a:solidFill>
                    </a:lnR>
                    <a:lnT w="10001" cap="flat" cmpd="sng" algn="ctr">
                      <a:solidFill>
                        <a:srgbClr val="FFFFFF"/>
                      </a:solidFill>
                      <a:prstDash val="solid"/>
                      <a:round/>
                      <a:headEnd type="none" w="med" len="med"/>
                      <a:tailEnd type="none" w="med" len="med"/>
                    </a:lnT>
                    <a:lnB w="10001" cap="flat" cmpd="sng" algn="ctr">
                      <a:solidFill>
                        <a:srgbClr val="FFFFFF"/>
                      </a:solidFill>
                      <a:prstDash val="solid"/>
                      <a:round/>
                      <a:headEnd type="none" w="med" len="med"/>
                      <a:tailEnd type="none" w="med" len="med"/>
                    </a:lnB>
                    <a:solidFill>
                      <a:srgbClr val="FFC585"/>
                    </a:solidFill>
                  </a:tcPr>
                </a:tc>
                <a:tc>
                  <a:txBody>
                    <a:bodyPr/>
                    <a:lstStyle/>
                    <a:p>
                      <a:pPr algn="l" rtl="0" fontAlgn="base"/>
                      <a:r>
                        <a:rPr lang="en-US" sz="2800" b="0" i="0">
                          <a:solidFill>
                            <a:schemeClr val="tx1"/>
                          </a:solidFill>
                          <a:effectLst/>
                          <a:latin typeface="Arial"/>
                        </a:rPr>
                        <a:t>July 26, 2021​</a:t>
                      </a:r>
                    </a:p>
                  </a:txBody>
                  <a:tcPr anchor="ctr">
                    <a:lnL w="10000">
                      <a:solidFill>
                        <a:srgbClr val="FFFFFF"/>
                      </a:solidFill>
                    </a:lnL>
                    <a:lnR w="10001" cap="flat" cmpd="sng" algn="ctr">
                      <a:solidFill>
                        <a:srgbClr val="FFFFFF"/>
                      </a:solidFill>
                      <a:prstDash val="solid"/>
                      <a:round/>
                      <a:headEnd type="none" w="med" len="med"/>
                      <a:tailEnd type="none" w="med" len="med"/>
                    </a:lnR>
                    <a:lnT w="10001" cap="flat" cmpd="sng" algn="ctr">
                      <a:solidFill>
                        <a:srgbClr val="FFFFFF"/>
                      </a:solidFill>
                      <a:prstDash val="solid"/>
                      <a:round/>
                      <a:headEnd type="none" w="med" len="med"/>
                      <a:tailEnd type="none" w="med" len="med"/>
                    </a:lnT>
                    <a:lnB w="10001" cap="flat" cmpd="sng" algn="ctr">
                      <a:solidFill>
                        <a:srgbClr val="FFFFFF"/>
                      </a:solidFill>
                      <a:prstDash val="solid"/>
                      <a:round/>
                      <a:headEnd type="none" w="med" len="med"/>
                      <a:tailEnd type="none" w="med" len="med"/>
                    </a:lnB>
                    <a:solidFill>
                      <a:srgbClr val="FFC585"/>
                    </a:solidFill>
                  </a:tcPr>
                </a:tc>
                <a:extLst>
                  <a:ext uri="{0D108BD9-81ED-4DB2-BD59-A6C34878D82A}">
                    <a16:rowId xmlns:a16="http://schemas.microsoft.com/office/drawing/2014/main" val="413484331"/>
                  </a:ext>
                </a:extLst>
              </a:tr>
              <a:tr h="696515">
                <a:tc>
                  <a:txBody>
                    <a:bodyPr/>
                    <a:lstStyle/>
                    <a:p>
                      <a:pPr marL="0" lvl="0" algn="l" defTabSz="914400" rtl="0" eaLnBrk="1" fontAlgn="base" latinLnBrk="0" hangingPunct="1">
                        <a:buNone/>
                      </a:pPr>
                      <a:r>
                        <a:rPr lang="en-US" sz="2800" b="0" i="0" kern="1200">
                          <a:solidFill>
                            <a:schemeClr val="tx1"/>
                          </a:solidFill>
                          <a:effectLst/>
                          <a:highlight>
                            <a:srgbClr val="FFEFDD"/>
                          </a:highlight>
                          <a:latin typeface="Arial"/>
                          <a:ea typeface="+mn-ea"/>
                          <a:cs typeface="+mn-cs"/>
                        </a:rPr>
                        <a:t>Applications Due</a:t>
                      </a:r>
                    </a:p>
                  </a:txBody>
                  <a:tcPr anchor="ctr">
                    <a:lnL w="10000">
                      <a:solidFill>
                        <a:srgbClr val="FFFFFF"/>
                      </a:solidFill>
                    </a:lnL>
                    <a:lnR w="10000" cap="flat" cmpd="sng" algn="ctr">
                      <a:solidFill>
                        <a:srgbClr val="FFFFFF"/>
                      </a:solidFill>
                      <a:prstDash val="solid"/>
                      <a:round/>
                      <a:headEnd type="none" w="med" len="med"/>
                      <a:tailEnd type="none" w="med" len="med"/>
                    </a:lnR>
                    <a:lnT w="10001" cap="flat" cmpd="sng" algn="ctr">
                      <a:solidFill>
                        <a:srgbClr val="FFFFFF"/>
                      </a:solidFill>
                      <a:prstDash val="solid"/>
                      <a:round/>
                      <a:headEnd type="none" w="med" len="med"/>
                      <a:tailEnd type="none" w="med" len="med"/>
                    </a:lnT>
                    <a:lnB w="10000">
                      <a:solidFill>
                        <a:srgbClr val="FFFFFF"/>
                      </a:solidFill>
                    </a:lnB>
                    <a:solidFill>
                      <a:srgbClr val="FFEFDD"/>
                    </a:solidFill>
                  </a:tcPr>
                </a:tc>
                <a:tc>
                  <a:txBody>
                    <a:bodyPr/>
                    <a:lstStyle/>
                    <a:p>
                      <a:pPr marL="0" lvl="0" algn="l" defTabSz="914400" rtl="0" eaLnBrk="1" fontAlgn="base" latinLnBrk="0" hangingPunct="1">
                        <a:buNone/>
                      </a:pPr>
                      <a:r>
                        <a:rPr lang="en-US" sz="2800" b="0" i="0" kern="1200">
                          <a:solidFill>
                            <a:schemeClr val="tx1"/>
                          </a:solidFill>
                          <a:effectLst/>
                          <a:highlight>
                            <a:srgbClr val="FFEFDD"/>
                          </a:highlight>
                          <a:latin typeface="Arial"/>
                          <a:ea typeface="+mn-ea"/>
                          <a:cs typeface="+mn-cs"/>
                        </a:rPr>
                        <a:t>September 13, 2021</a:t>
                      </a:r>
                    </a:p>
                  </a:txBody>
                  <a:tcPr anchor="ctr">
                    <a:lnL w="10000" cap="flat" cmpd="sng" algn="ctr">
                      <a:solidFill>
                        <a:srgbClr val="FFFFFF"/>
                      </a:solidFill>
                      <a:prstDash val="solid"/>
                      <a:round/>
                      <a:headEnd type="none" w="med" len="med"/>
                      <a:tailEnd type="none" w="med" len="med"/>
                    </a:lnL>
                    <a:lnR w="10000">
                      <a:solidFill>
                        <a:srgbClr val="FFFFFF"/>
                      </a:solidFill>
                    </a:lnR>
                    <a:lnT w="10001" cap="flat" cmpd="sng" algn="ctr">
                      <a:solidFill>
                        <a:srgbClr val="FFFFFF"/>
                      </a:solidFill>
                      <a:prstDash val="solid"/>
                      <a:round/>
                      <a:headEnd type="none" w="med" len="med"/>
                      <a:tailEnd type="none" w="med" len="med"/>
                    </a:lnT>
                    <a:lnB w="10000">
                      <a:solidFill>
                        <a:srgbClr val="FFFFFF"/>
                      </a:solidFill>
                    </a:lnB>
                    <a:solidFill>
                      <a:srgbClr val="FFEFDD"/>
                    </a:solidFill>
                  </a:tcPr>
                </a:tc>
                <a:extLst>
                  <a:ext uri="{0D108BD9-81ED-4DB2-BD59-A6C34878D82A}">
                    <a16:rowId xmlns:a16="http://schemas.microsoft.com/office/drawing/2014/main" val="2275627831"/>
                  </a:ext>
                </a:extLst>
              </a:tr>
              <a:tr h="828067">
                <a:tc>
                  <a:txBody>
                    <a:bodyPr/>
                    <a:lstStyle/>
                    <a:p>
                      <a:pPr algn="l" rtl="0" fontAlgn="base"/>
                      <a:r>
                        <a:rPr lang="en-US" sz="2800" b="0" i="0">
                          <a:solidFill>
                            <a:schemeClr val="tx1"/>
                          </a:solidFill>
                          <a:effectLst/>
                          <a:latin typeface="Arial"/>
                        </a:rPr>
                        <a:t>Award Notification</a:t>
                      </a:r>
                      <a:r>
                        <a:rPr lang="en-US" sz="2800" b="0" i="0" kern="1200">
                          <a:solidFill>
                            <a:schemeClr val="tx1"/>
                          </a:solidFill>
                          <a:effectLst/>
                          <a:latin typeface="Arial"/>
                          <a:ea typeface="+mn-ea"/>
                          <a:cs typeface="+mn-cs"/>
                        </a:rPr>
                        <a:t>​</a:t>
                      </a:r>
                    </a:p>
                  </a:txBody>
                  <a:tcPr anchor="ctr">
                    <a:lnL w="10001" cap="flat" cmpd="sng" algn="ctr">
                      <a:solidFill>
                        <a:srgbClr val="FFFFFF"/>
                      </a:solidFill>
                      <a:prstDash val="solid"/>
                      <a:round/>
                      <a:headEnd type="none" w="med" len="med"/>
                      <a:tailEnd type="none" w="med" len="med"/>
                    </a:lnL>
                    <a:lnR w="10001" cap="flat" cmpd="sng" algn="ctr">
                      <a:solidFill>
                        <a:srgbClr val="FFFFFF"/>
                      </a:solidFill>
                      <a:prstDash val="solid"/>
                      <a:round/>
                      <a:headEnd type="none" w="med" len="med"/>
                      <a:tailEnd type="none" w="med" len="med"/>
                    </a:lnR>
                    <a:lnT w="10000" cap="flat" cmpd="sng" algn="ctr">
                      <a:solidFill>
                        <a:srgbClr val="FFFFFF"/>
                      </a:solidFill>
                      <a:prstDash val="solid"/>
                      <a:round/>
                      <a:headEnd type="none" w="med" len="med"/>
                      <a:tailEnd type="none" w="med" len="med"/>
                    </a:lnT>
                    <a:lnB w="10001" cap="flat" cmpd="sng" algn="ctr">
                      <a:solidFill>
                        <a:srgbClr val="FFFFFF"/>
                      </a:solidFill>
                      <a:prstDash val="solid"/>
                      <a:round/>
                      <a:headEnd type="none" w="med" len="med"/>
                      <a:tailEnd type="none" w="med" len="med"/>
                    </a:lnB>
                    <a:solidFill>
                      <a:srgbClr val="FFC585"/>
                    </a:solidFill>
                  </a:tcPr>
                </a:tc>
                <a:tc>
                  <a:txBody>
                    <a:bodyPr/>
                    <a:lstStyle/>
                    <a:p>
                      <a:pPr algn="l" rtl="0" fontAlgn="base"/>
                      <a:r>
                        <a:rPr lang="en-US" sz="2800" b="0" i="0">
                          <a:solidFill>
                            <a:schemeClr val="tx1"/>
                          </a:solidFill>
                          <a:effectLst/>
                          <a:latin typeface="Arial"/>
                        </a:rPr>
                        <a:t>November 22, 2021 ​</a:t>
                      </a:r>
                    </a:p>
                  </a:txBody>
                  <a:tcPr anchor="ctr">
                    <a:lnL w="10001" cap="flat" cmpd="sng" algn="ctr">
                      <a:solidFill>
                        <a:srgbClr val="FFFFFF"/>
                      </a:solidFill>
                      <a:prstDash val="solid"/>
                      <a:round/>
                      <a:headEnd type="none" w="med" len="med"/>
                      <a:tailEnd type="none" w="med" len="med"/>
                    </a:lnL>
                    <a:lnR w="10001" cap="flat" cmpd="sng" algn="ctr">
                      <a:solidFill>
                        <a:srgbClr val="FFFFFF"/>
                      </a:solidFill>
                      <a:prstDash val="solid"/>
                      <a:round/>
                      <a:headEnd type="none" w="med" len="med"/>
                      <a:tailEnd type="none" w="med" len="med"/>
                    </a:lnR>
                    <a:lnT w="10000" cap="flat" cmpd="sng" algn="ctr">
                      <a:solidFill>
                        <a:srgbClr val="FFFFFF"/>
                      </a:solidFill>
                      <a:prstDash val="solid"/>
                      <a:round/>
                      <a:headEnd type="none" w="med" len="med"/>
                      <a:tailEnd type="none" w="med" len="med"/>
                    </a:lnT>
                    <a:lnB w="10001" cap="flat" cmpd="sng" algn="ctr">
                      <a:solidFill>
                        <a:srgbClr val="FFFFFF"/>
                      </a:solidFill>
                      <a:prstDash val="solid"/>
                      <a:round/>
                      <a:headEnd type="none" w="med" len="med"/>
                      <a:tailEnd type="none" w="med" len="med"/>
                    </a:lnB>
                    <a:solidFill>
                      <a:srgbClr val="FFC585"/>
                    </a:solidFill>
                  </a:tcPr>
                </a:tc>
                <a:extLst>
                  <a:ext uri="{0D108BD9-81ED-4DB2-BD59-A6C34878D82A}">
                    <a16:rowId xmlns:a16="http://schemas.microsoft.com/office/drawing/2014/main" val="3228429151"/>
                  </a:ext>
                </a:extLst>
              </a:tr>
            </a:tbl>
          </a:graphicData>
        </a:graphic>
      </p:graphicFrame>
    </p:spTree>
    <p:extLst>
      <p:ext uri="{BB962C8B-B14F-4D97-AF65-F5344CB8AC3E}">
        <p14:creationId xmlns:p14="http://schemas.microsoft.com/office/powerpoint/2010/main" val="2961365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95001-3BEF-4C5B-B714-CA500F1D9C21}"/>
              </a:ext>
            </a:extLst>
          </p:cNvPr>
          <p:cNvSpPr>
            <a:spLocks noGrp="1"/>
          </p:cNvSpPr>
          <p:nvPr>
            <p:ph type="title"/>
          </p:nvPr>
        </p:nvSpPr>
        <p:spPr/>
        <p:txBody>
          <a:bodyPr>
            <a:normAutofit/>
          </a:bodyPr>
          <a:lstStyle/>
          <a:p>
            <a:r>
              <a:rPr lang="en-US" sz="3600" b="1" cap="all">
                <a:latin typeface="Arial"/>
                <a:cs typeface="Arial"/>
              </a:rPr>
              <a:t>2021 EMSD Call </a:t>
            </a:r>
            <a:endParaRPr lang="en-US" sz="3600" b="1" cap="all"/>
          </a:p>
        </p:txBody>
      </p:sp>
      <p:sp>
        <p:nvSpPr>
          <p:cNvPr id="3" name="Content Placeholder 2">
            <a:extLst>
              <a:ext uri="{FF2B5EF4-FFF2-40B4-BE49-F238E27FC236}">
                <a16:creationId xmlns:a16="http://schemas.microsoft.com/office/drawing/2014/main" id="{A355E60D-D2D2-4795-A32B-4F942638F242}"/>
              </a:ext>
            </a:extLst>
          </p:cNvPr>
          <p:cNvSpPr>
            <a:spLocks noGrp="1"/>
          </p:cNvSpPr>
          <p:nvPr>
            <p:ph idx="1"/>
          </p:nvPr>
        </p:nvSpPr>
        <p:spPr/>
        <p:txBody>
          <a:bodyPr vert="horz" lIns="91440" tIns="45720" rIns="91440" bIns="45720" rtlCol="0" anchor="t">
            <a:normAutofit/>
          </a:bodyPr>
          <a:lstStyle/>
          <a:p>
            <a:pPr marL="0" indent="0">
              <a:buNone/>
            </a:pPr>
            <a:r>
              <a:rPr lang="en-US" sz="2800">
                <a:solidFill>
                  <a:schemeClr val="tx1"/>
                </a:solidFill>
                <a:latin typeface="Arial"/>
                <a:cs typeface="Arial"/>
              </a:rPr>
              <a:t>OCTA would like input on the </a:t>
            </a:r>
            <a:r>
              <a:rPr lang="en-US">
                <a:solidFill>
                  <a:schemeClr val="tx1"/>
                </a:solidFill>
                <a:latin typeface="Arial"/>
                <a:cs typeface="Arial"/>
              </a:rPr>
              <a:t>draft EMSD guidelines</a:t>
            </a:r>
            <a:r>
              <a:rPr lang="en-US" sz="2800">
                <a:solidFill>
                  <a:schemeClr val="tx1"/>
                </a:solidFill>
                <a:latin typeface="Arial"/>
                <a:cs typeface="Arial"/>
              </a:rPr>
              <a:t> to better serve </a:t>
            </a:r>
            <a:r>
              <a:rPr lang="en-US">
                <a:solidFill>
                  <a:schemeClr val="tx1"/>
                </a:solidFill>
                <a:latin typeface="Arial"/>
                <a:cs typeface="Arial"/>
              </a:rPr>
              <a:t>Orange</a:t>
            </a:r>
            <a:r>
              <a:rPr lang="en-US" sz="2800">
                <a:solidFill>
                  <a:schemeClr val="tx1"/>
                </a:solidFill>
                <a:latin typeface="Arial"/>
                <a:cs typeface="Arial"/>
              </a:rPr>
              <a:t> County residents.</a:t>
            </a:r>
            <a:endParaRPr lang="en-US">
              <a:solidFill>
                <a:schemeClr val="tx1"/>
              </a:solidFill>
            </a:endParaRP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z="2200">
              <a:solidFill>
                <a:schemeClr val="tx1"/>
              </a:solidFill>
              <a:latin typeface="Arial"/>
              <a:cs typeface="Arial"/>
            </a:endParaRPr>
          </a:p>
          <a:p>
            <a:pPr marL="0" indent="0">
              <a:buNone/>
            </a:pPr>
            <a:endParaRPr lang="en-US" sz="2200">
              <a:solidFill>
                <a:schemeClr val="tx1"/>
              </a:solidFill>
            </a:endParaRPr>
          </a:p>
        </p:txBody>
      </p:sp>
      <p:sp>
        <p:nvSpPr>
          <p:cNvPr id="4" name="Slide Number Placeholder 3">
            <a:extLst>
              <a:ext uri="{FF2B5EF4-FFF2-40B4-BE49-F238E27FC236}">
                <a16:creationId xmlns:a16="http://schemas.microsoft.com/office/drawing/2014/main" id="{509EAF45-68AD-4F90-A5BE-CE5C973181FF}"/>
              </a:ext>
            </a:extLst>
          </p:cNvPr>
          <p:cNvSpPr>
            <a:spLocks noGrp="1"/>
          </p:cNvSpPr>
          <p:nvPr>
            <p:ph type="sldNum" sz="quarter" idx="12"/>
          </p:nvPr>
        </p:nvSpPr>
        <p:spPr>
          <a:prstGeom prst="rect">
            <a:avLst/>
          </a:prstGeom>
        </p:spPr>
        <p:txBody>
          <a:bodyPr/>
          <a:lstStyle/>
          <a:p>
            <a:fld id="{8F88728A-9E54-1B4F-A83C-486C5BF59F16}" type="slidenum">
              <a:rPr lang="en-US" smtClean="0"/>
              <a:pPr/>
              <a:t>16</a:t>
            </a:fld>
            <a:endParaRPr lang="en-US"/>
          </a:p>
        </p:txBody>
      </p:sp>
      <p:pic>
        <p:nvPicPr>
          <p:cNvPr id="6" name="Picture 6" descr="A picture containing icon&#10;&#10;Description automatically generated">
            <a:extLst>
              <a:ext uri="{FF2B5EF4-FFF2-40B4-BE49-F238E27FC236}">
                <a16:creationId xmlns:a16="http://schemas.microsoft.com/office/drawing/2014/main" id="{A6E2F2C6-53EE-492A-9385-4F3040DDEACA}"/>
              </a:ext>
            </a:extLst>
          </p:cNvPr>
          <p:cNvPicPr>
            <a:picLocks noGrp="1" noChangeAspect="1"/>
          </p:cNvPicPr>
          <p:nvPr>
            <p:ph sz="half" idx="4294967295"/>
          </p:nvPr>
        </p:nvPicPr>
        <p:blipFill>
          <a:blip r:embed="rId3"/>
          <a:stretch>
            <a:fillRect/>
          </a:stretch>
        </p:blipFill>
        <p:spPr>
          <a:xfrm>
            <a:off x="2633631" y="2505501"/>
            <a:ext cx="4105275" cy="2362200"/>
          </a:xfrm>
        </p:spPr>
      </p:pic>
      <p:pic>
        <p:nvPicPr>
          <p:cNvPr id="7" name="Picture 7" descr="A picture containing text&#10;&#10;Description automatically generated">
            <a:extLst>
              <a:ext uri="{FF2B5EF4-FFF2-40B4-BE49-F238E27FC236}">
                <a16:creationId xmlns:a16="http://schemas.microsoft.com/office/drawing/2014/main" id="{5016F44B-91AF-4F7A-90E2-D8848F5C631E}"/>
              </a:ext>
            </a:extLst>
          </p:cNvPr>
          <p:cNvPicPr>
            <a:picLocks noChangeAspect="1"/>
          </p:cNvPicPr>
          <p:nvPr/>
        </p:nvPicPr>
        <p:blipFill>
          <a:blip r:embed="rId4"/>
          <a:stretch>
            <a:fillRect/>
          </a:stretch>
        </p:blipFill>
        <p:spPr>
          <a:xfrm>
            <a:off x="5014123" y="3113772"/>
            <a:ext cx="3632200" cy="2076302"/>
          </a:xfrm>
          <a:prstGeom prst="rect">
            <a:avLst/>
          </a:prstGeom>
        </p:spPr>
      </p:pic>
    </p:spTree>
    <p:extLst>
      <p:ext uri="{BB962C8B-B14F-4D97-AF65-F5344CB8AC3E}">
        <p14:creationId xmlns:p14="http://schemas.microsoft.com/office/powerpoint/2010/main" val="1677592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ED94-AE1B-4AB7-BEC1-F1FE3D83F32A}"/>
              </a:ext>
            </a:extLst>
          </p:cNvPr>
          <p:cNvSpPr>
            <a:spLocks noGrp="1"/>
          </p:cNvSpPr>
          <p:nvPr>
            <p:ph type="title"/>
          </p:nvPr>
        </p:nvSpPr>
        <p:spPr/>
        <p:txBody>
          <a:bodyPr>
            <a:normAutofit/>
          </a:bodyPr>
          <a:lstStyle/>
          <a:p>
            <a:r>
              <a:rPr lang="en-US" sz="3600" b="1"/>
              <a:t>QUESTIONS AND COMMENTS</a:t>
            </a:r>
          </a:p>
        </p:txBody>
      </p:sp>
      <p:sp>
        <p:nvSpPr>
          <p:cNvPr id="4" name="Slide Number Placeholder 3">
            <a:extLst>
              <a:ext uri="{FF2B5EF4-FFF2-40B4-BE49-F238E27FC236}">
                <a16:creationId xmlns:a16="http://schemas.microsoft.com/office/drawing/2014/main" id="{FDDBEF24-36D5-4A7C-92D2-99AEC89F16AB}"/>
              </a:ext>
            </a:extLst>
          </p:cNvPr>
          <p:cNvSpPr>
            <a:spLocks noGrp="1"/>
          </p:cNvSpPr>
          <p:nvPr>
            <p:ph type="sldNum" sz="quarter" idx="12"/>
          </p:nvPr>
        </p:nvSpPr>
        <p:spPr/>
        <p:txBody>
          <a:bodyPr/>
          <a:lstStyle/>
          <a:p>
            <a:fld id="{8F88728A-9E54-1B4F-A83C-486C5BF59F16}" type="slidenum">
              <a:rPr lang="en-US" smtClean="0"/>
              <a:pPr/>
              <a:t>17</a:t>
            </a:fld>
            <a:endParaRPr lang="en-US"/>
          </a:p>
        </p:txBody>
      </p:sp>
      <p:sp>
        <p:nvSpPr>
          <p:cNvPr id="6" name="TextBox 5">
            <a:extLst>
              <a:ext uri="{FF2B5EF4-FFF2-40B4-BE49-F238E27FC236}">
                <a16:creationId xmlns:a16="http://schemas.microsoft.com/office/drawing/2014/main" id="{D6F286B3-C79A-4B01-A62A-A63426B21F6D}"/>
              </a:ext>
            </a:extLst>
          </p:cNvPr>
          <p:cNvSpPr txBox="1"/>
          <p:nvPr/>
        </p:nvSpPr>
        <p:spPr>
          <a:xfrm>
            <a:off x="1032051" y="1661829"/>
            <a:ext cx="3852446" cy="1569660"/>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Please submit your questions and comments using Zoom Q&amp;A</a:t>
            </a:r>
          </a:p>
        </p:txBody>
      </p:sp>
      <p:pic>
        <p:nvPicPr>
          <p:cNvPr id="7" name="Graphic 6" descr="Customer review">
            <a:extLst>
              <a:ext uri="{FF2B5EF4-FFF2-40B4-BE49-F238E27FC236}">
                <a16:creationId xmlns:a16="http://schemas.microsoft.com/office/drawing/2014/main" id="{0E88DE65-ED1E-4727-846F-004C5C1492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3032" y="3133997"/>
            <a:ext cx="2590483" cy="2590483"/>
          </a:xfrm>
          <a:prstGeom prst="rect">
            <a:avLst/>
          </a:prstGeom>
        </p:spPr>
      </p:pic>
      <p:sp>
        <p:nvSpPr>
          <p:cNvPr id="8" name="TextBox 7">
            <a:extLst>
              <a:ext uri="{FF2B5EF4-FFF2-40B4-BE49-F238E27FC236}">
                <a16:creationId xmlns:a16="http://schemas.microsoft.com/office/drawing/2014/main" id="{CD4EF7CF-8967-4654-8681-2D1E4BA18938}"/>
              </a:ext>
            </a:extLst>
          </p:cNvPr>
          <p:cNvSpPr txBox="1"/>
          <p:nvPr/>
        </p:nvSpPr>
        <p:spPr>
          <a:xfrm>
            <a:off x="6195976" y="1661829"/>
            <a:ext cx="3852446" cy="830997"/>
          </a:xfrm>
          <a:prstGeom prst="rect">
            <a:avLst/>
          </a:prstGeom>
          <a:noFill/>
        </p:spPr>
        <p:txBody>
          <a:bodyPr wrap="square" rtlCol="0">
            <a:spAutoFit/>
          </a:bodyPr>
          <a:lstStyle/>
          <a:p>
            <a:pPr algn="ctr"/>
            <a:r>
              <a:rPr lang="en-US" sz="2400" b="1">
                <a:latin typeface="Arial" panose="020B0604020202020204" pitchFamily="34" charset="0"/>
                <a:cs typeface="Arial" panose="020B0604020202020204" pitchFamily="34" charset="0"/>
              </a:rPr>
              <a:t>To speak, please raise</a:t>
            </a:r>
            <a:br>
              <a:rPr lang="en-US" sz="2400" b="1">
                <a:latin typeface="Arial" panose="020B0604020202020204" pitchFamily="34" charset="0"/>
                <a:cs typeface="Arial" panose="020B0604020202020204" pitchFamily="34" charset="0"/>
              </a:rPr>
            </a:br>
            <a:r>
              <a:rPr lang="en-US" sz="2400" b="1">
                <a:latin typeface="Arial" panose="020B0604020202020204" pitchFamily="34" charset="0"/>
                <a:cs typeface="Arial" panose="020B0604020202020204" pitchFamily="34" charset="0"/>
              </a:rPr>
              <a:t>your hand in Zoom</a:t>
            </a:r>
          </a:p>
        </p:txBody>
      </p:sp>
      <p:pic>
        <p:nvPicPr>
          <p:cNvPr id="9" name="Graphic 8" descr="Receiver">
            <a:extLst>
              <a:ext uri="{FF2B5EF4-FFF2-40B4-BE49-F238E27FC236}">
                <a16:creationId xmlns:a16="http://schemas.microsoft.com/office/drawing/2014/main" id="{CA6FBB40-D05B-4709-8FBB-7AA988A40C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6873" y="4845351"/>
            <a:ext cx="959152" cy="959152"/>
          </a:xfrm>
          <a:prstGeom prst="rect">
            <a:avLst/>
          </a:prstGeom>
        </p:spPr>
      </p:pic>
      <p:pic>
        <p:nvPicPr>
          <p:cNvPr id="10" name="Graphic 9" descr="Raised hand">
            <a:extLst>
              <a:ext uri="{FF2B5EF4-FFF2-40B4-BE49-F238E27FC236}">
                <a16:creationId xmlns:a16="http://schemas.microsoft.com/office/drawing/2014/main" id="{7767835A-35DD-49FE-AD68-0EBD590157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03616" y="2741153"/>
            <a:ext cx="2037166" cy="2037166"/>
          </a:xfrm>
          <a:prstGeom prst="rect">
            <a:avLst/>
          </a:prstGeom>
        </p:spPr>
      </p:pic>
      <p:sp>
        <p:nvSpPr>
          <p:cNvPr id="16" name="TextBox 15">
            <a:extLst>
              <a:ext uri="{FF2B5EF4-FFF2-40B4-BE49-F238E27FC236}">
                <a16:creationId xmlns:a16="http://schemas.microsoft.com/office/drawing/2014/main" id="{86D1F546-37EF-4A22-A434-723E380EB8F7}"/>
              </a:ext>
            </a:extLst>
          </p:cNvPr>
          <p:cNvSpPr txBox="1"/>
          <p:nvPr/>
        </p:nvSpPr>
        <p:spPr>
          <a:xfrm>
            <a:off x="6195976" y="5001762"/>
            <a:ext cx="4332992"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Phone users, press * 9 to raise hand</a:t>
            </a:r>
          </a:p>
          <a:p>
            <a:r>
              <a:rPr lang="en-US" b="1">
                <a:latin typeface="Arial" panose="020B0604020202020204" pitchFamily="34" charset="0"/>
                <a:cs typeface="Arial" panose="020B0604020202020204" pitchFamily="34" charset="0"/>
              </a:rPr>
              <a:t>and then * 6 to unmute once called</a:t>
            </a:r>
          </a:p>
        </p:txBody>
      </p:sp>
    </p:spTree>
    <p:extLst>
      <p:ext uri="{BB962C8B-B14F-4D97-AF65-F5344CB8AC3E}">
        <p14:creationId xmlns:p14="http://schemas.microsoft.com/office/powerpoint/2010/main" val="276016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3391-4CA7-4E25-ADAA-D18297D23CAB}"/>
              </a:ext>
            </a:extLst>
          </p:cNvPr>
          <p:cNvSpPr>
            <a:spLocks noGrp="1"/>
          </p:cNvSpPr>
          <p:nvPr>
            <p:ph type="title"/>
          </p:nvPr>
        </p:nvSpPr>
        <p:spPr/>
        <p:txBody>
          <a:bodyPr/>
          <a:lstStyle/>
          <a:p>
            <a:r>
              <a:rPr lang="en-US" sz="3600" b="1" cap="all">
                <a:latin typeface="Arial"/>
                <a:cs typeface="Arial"/>
              </a:rPr>
              <a:t>Funding priorities </a:t>
            </a:r>
          </a:p>
        </p:txBody>
      </p:sp>
      <p:sp>
        <p:nvSpPr>
          <p:cNvPr id="3" name="Content Placeholder 2">
            <a:extLst>
              <a:ext uri="{FF2B5EF4-FFF2-40B4-BE49-F238E27FC236}">
                <a16:creationId xmlns:a16="http://schemas.microsoft.com/office/drawing/2014/main" id="{6084A229-192E-4195-B94C-AEA548289922}"/>
              </a:ext>
            </a:extLst>
          </p:cNvPr>
          <p:cNvSpPr>
            <a:spLocks noGrp="1"/>
          </p:cNvSpPr>
          <p:nvPr>
            <p:ph idx="1"/>
          </p:nvPr>
        </p:nvSpPr>
        <p:spPr>
          <a:xfrm>
            <a:off x="391886" y="1455737"/>
            <a:ext cx="10963428" cy="4669206"/>
          </a:xfrm>
        </p:spPr>
        <p:txBody>
          <a:bodyPr vert="horz" lIns="91440" tIns="45720" rIns="91440" bIns="45720" rtlCol="0" anchor="t">
            <a:normAutofit/>
          </a:bodyPr>
          <a:lstStyle/>
          <a:p>
            <a:pPr fontAlgn="base">
              <a:buFont typeface="+mj-lt"/>
              <a:buAutoNum type="arabicPeriod"/>
            </a:pPr>
            <a:r>
              <a:rPr lang="en-US">
                <a:solidFill>
                  <a:schemeClr val="tx1"/>
                </a:solidFill>
                <a:latin typeface="Arial"/>
                <a:cs typeface="Arial"/>
              </a:rPr>
              <a:t> </a:t>
            </a:r>
            <a:r>
              <a:rPr lang="en-US" b="0" i="0">
                <a:solidFill>
                  <a:schemeClr val="tx1"/>
                </a:solidFill>
                <a:effectLst/>
                <a:latin typeface="Arial"/>
                <a:cs typeface="Arial"/>
              </a:rPr>
              <a:t>Paratransit vehicle replacement and related equipment</a:t>
            </a:r>
          </a:p>
          <a:p>
            <a:pPr fontAlgn="base">
              <a:buFont typeface="+mj-lt"/>
              <a:buAutoNum type="arabicPeriod"/>
            </a:pPr>
            <a:r>
              <a:rPr lang="en-US">
                <a:solidFill>
                  <a:schemeClr val="tx1"/>
                </a:solidFill>
                <a:latin typeface="Arial"/>
                <a:cs typeface="Arial"/>
              </a:rPr>
              <a:t> </a:t>
            </a:r>
            <a:r>
              <a:rPr lang="en-US" b="0" i="0">
                <a:solidFill>
                  <a:schemeClr val="tx1"/>
                </a:solidFill>
                <a:effectLst/>
                <a:latin typeface="Arial"/>
                <a:cs typeface="Arial"/>
              </a:rPr>
              <a:t>New paratransit vehicles and related equipment for expansion</a:t>
            </a:r>
            <a:r>
              <a:rPr lang="en-US">
                <a:solidFill>
                  <a:schemeClr val="tx1"/>
                </a:solidFill>
                <a:latin typeface="Arial"/>
                <a:cs typeface="Arial"/>
              </a:rPr>
              <a:t> </a:t>
            </a:r>
            <a:br>
              <a:rPr lang="en-US">
                <a:latin typeface="Arial"/>
                <a:cs typeface="Arial"/>
              </a:rPr>
            </a:br>
            <a:r>
              <a:rPr lang="en-US">
                <a:solidFill>
                  <a:schemeClr val="tx1"/>
                </a:solidFill>
                <a:latin typeface="Arial"/>
                <a:cs typeface="Arial"/>
              </a:rPr>
              <a:t>  </a:t>
            </a:r>
            <a:r>
              <a:rPr lang="en-US" b="0" i="0">
                <a:solidFill>
                  <a:schemeClr val="tx1"/>
                </a:solidFill>
                <a:effectLst/>
                <a:latin typeface="Arial"/>
                <a:cs typeface="Arial"/>
              </a:rPr>
              <a:t>projects</a:t>
            </a:r>
          </a:p>
          <a:p>
            <a:pPr fontAlgn="base">
              <a:buFont typeface="+mj-lt"/>
              <a:buAutoNum type="arabicPeriod" startAt="3"/>
            </a:pPr>
            <a:r>
              <a:rPr lang="en-US">
                <a:solidFill>
                  <a:schemeClr val="tx1"/>
                </a:solidFill>
                <a:latin typeface="Arial"/>
                <a:cs typeface="Arial"/>
              </a:rPr>
              <a:t> </a:t>
            </a:r>
            <a:r>
              <a:rPr lang="en-US" b="0" i="0">
                <a:solidFill>
                  <a:schemeClr val="tx1"/>
                </a:solidFill>
                <a:effectLst/>
                <a:latin typeface="Arial"/>
                <a:cs typeface="Arial"/>
              </a:rPr>
              <a:t>Expansion of existing mobility management, and driver and travel </a:t>
            </a:r>
            <a:br>
              <a:rPr lang="en-US">
                <a:latin typeface="Arial"/>
                <a:cs typeface="Arial"/>
              </a:rPr>
            </a:br>
            <a:r>
              <a:rPr lang="en-US">
                <a:solidFill>
                  <a:schemeClr val="tx1"/>
                </a:solidFill>
                <a:latin typeface="Arial"/>
                <a:cs typeface="Arial"/>
              </a:rPr>
              <a:t>  </a:t>
            </a:r>
            <a:r>
              <a:rPr lang="en-US" b="0" i="0">
                <a:solidFill>
                  <a:schemeClr val="tx1"/>
                </a:solidFill>
                <a:effectLst/>
                <a:latin typeface="Arial"/>
                <a:cs typeface="Arial"/>
              </a:rPr>
              <a:t>training projects</a:t>
            </a:r>
          </a:p>
          <a:p>
            <a:pPr fontAlgn="base">
              <a:buFont typeface="+mj-lt"/>
              <a:buAutoNum type="arabicPeriod" startAt="4"/>
            </a:pPr>
            <a:r>
              <a:rPr lang="en-US">
                <a:solidFill>
                  <a:schemeClr val="tx1"/>
                </a:solidFill>
                <a:latin typeface="Arial"/>
                <a:cs typeface="Arial"/>
              </a:rPr>
              <a:t> </a:t>
            </a:r>
            <a:r>
              <a:rPr lang="en-US" b="0" i="0">
                <a:solidFill>
                  <a:schemeClr val="tx1"/>
                </a:solidFill>
                <a:effectLst/>
                <a:latin typeface="Arial"/>
                <a:cs typeface="Arial"/>
              </a:rPr>
              <a:t>New transportation services, including new </a:t>
            </a:r>
            <a:r>
              <a:rPr lang="en-US">
                <a:solidFill>
                  <a:schemeClr val="tx1"/>
                </a:solidFill>
                <a:latin typeface="Arial"/>
                <a:cs typeface="Arial"/>
              </a:rPr>
              <a:t>mobility management</a:t>
            </a:r>
            <a:r>
              <a:rPr lang="en-US" b="0" i="0">
                <a:solidFill>
                  <a:schemeClr val="tx1"/>
                </a:solidFill>
                <a:effectLst/>
                <a:latin typeface="Arial"/>
                <a:cs typeface="Arial"/>
              </a:rPr>
              <a:t>,</a:t>
            </a:r>
            <a:br>
              <a:rPr lang="en-US">
                <a:latin typeface="Arial"/>
                <a:cs typeface="Arial"/>
              </a:rPr>
            </a:br>
            <a:r>
              <a:rPr lang="en-US">
                <a:solidFill>
                  <a:schemeClr val="tx1"/>
                </a:solidFill>
                <a:latin typeface="Arial"/>
                <a:cs typeface="Arial"/>
              </a:rPr>
              <a:t>  </a:t>
            </a:r>
            <a:r>
              <a:rPr lang="en-US" b="0" i="0">
                <a:solidFill>
                  <a:schemeClr val="tx1"/>
                </a:solidFill>
                <a:effectLst/>
                <a:latin typeface="Arial"/>
                <a:cs typeface="Arial"/>
              </a:rPr>
              <a:t>driver and travel training projects, and first and last mile trips</a:t>
            </a:r>
            <a:endParaRPr lang="en-US" b="0" i="0">
              <a:solidFill>
                <a:schemeClr val="tx1"/>
              </a:solidFill>
              <a:effectLst/>
              <a:cs typeface="Arial"/>
            </a:endParaRPr>
          </a:p>
          <a:p>
            <a:pPr marL="0" indent="0" fontAlgn="base">
              <a:buNone/>
            </a:pPr>
            <a:endParaRPr lang="en-US">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427F28D-5358-4268-BFAC-83E1AAA6F508}"/>
              </a:ext>
            </a:extLst>
          </p:cNvPr>
          <p:cNvSpPr>
            <a:spLocks noGrp="1"/>
          </p:cNvSpPr>
          <p:nvPr>
            <p:ph type="sldNum" sz="quarter" idx="12"/>
          </p:nvPr>
        </p:nvSpPr>
        <p:spPr/>
        <p:txBody>
          <a:bodyPr/>
          <a:lstStyle/>
          <a:p>
            <a:fld id="{8F88728A-9E54-1B4F-A83C-486C5BF59F16}" type="slidenum">
              <a:rPr lang="en-US" smtClean="0"/>
              <a:pPr/>
              <a:t>18</a:t>
            </a:fld>
            <a:endParaRPr lang="en-US"/>
          </a:p>
        </p:txBody>
      </p:sp>
    </p:spTree>
    <p:extLst>
      <p:ext uri="{BB962C8B-B14F-4D97-AF65-F5344CB8AC3E}">
        <p14:creationId xmlns:p14="http://schemas.microsoft.com/office/powerpoint/2010/main" val="13556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3391-4CA7-4E25-ADAA-D18297D23CAB}"/>
              </a:ext>
            </a:extLst>
          </p:cNvPr>
          <p:cNvSpPr>
            <a:spLocks noGrp="1"/>
          </p:cNvSpPr>
          <p:nvPr>
            <p:ph type="title"/>
          </p:nvPr>
        </p:nvSpPr>
        <p:spPr/>
        <p:txBody>
          <a:bodyPr/>
          <a:lstStyle/>
          <a:p>
            <a:r>
              <a:rPr lang="en-US" sz="3600" b="1" cap="all">
                <a:latin typeface="Arial"/>
                <a:cs typeface="Arial"/>
              </a:rPr>
              <a:t>Eligible project categories</a:t>
            </a:r>
          </a:p>
        </p:txBody>
      </p:sp>
      <p:sp>
        <p:nvSpPr>
          <p:cNvPr id="3" name="Content Placeholder 2">
            <a:extLst>
              <a:ext uri="{FF2B5EF4-FFF2-40B4-BE49-F238E27FC236}">
                <a16:creationId xmlns:a16="http://schemas.microsoft.com/office/drawing/2014/main" id="{6084A229-192E-4195-B94C-AEA548289922}"/>
              </a:ext>
            </a:extLst>
          </p:cNvPr>
          <p:cNvSpPr>
            <a:spLocks noGrp="1"/>
          </p:cNvSpPr>
          <p:nvPr>
            <p:ph idx="1"/>
          </p:nvPr>
        </p:nvSpPr>
        <p:spPr>
          <a:xfrm>
            <a:off x="658127" y="1409403"/>
            <a:ext cx="10531934" cy="4883518"/>
          </a:xfrm>
        </p:spPr>
        <p:txBody>
          <a:bodyPr vert="horz" lIns="91440" tIns="45720" rIns="91440" bIns="45720" rtlCol="0" anchor="t">
            <a:normAutofit/>
          </a:bodyPr>
          <a:lstStyle/>
          <a:p>
            <a:pPr rtl="0" fontAlgn="base">
              <a:buFont typeface="Arial" panose="020B0604020202020204" pitchFamily="34" charset="0"/>
              <a:buChar char="•"/>
            </a:pPr>
            <a:r>
              <a:rPr lang="en-US" b="0" i="0">
                <a:solidFill>
                  <a:schemeClr val="tx1"/>
                </a:solidFill>
                <a:effectLst/>
                <a:latin typeface="Arial"/>
                <a:cs typeface="Arial"/>
              </a:rPr>
              <a:t>Capital - at least 55% (minimum) of funds awarded will be used for ADA accessible vehicle purchases and related support equipment</a:t>
            </a:r>
            <a:endParaRPr lang="en-US" b="0" i="0">
              <a:solidFill>
                <a:schemeClr val="tx1"/>
              </a:solidFill>
              <a:effectLst/>
              <a:cs typeface="Arial"/>
            </a:endParaRPr>
          </a:p>
          <a:p>
            <a:pPr fontAlgn="base">
              <a:buFont typeface="Arial" panose="020B0604020202020204" pitchFamily="34" charset="0"/>
              <a:buChar char="•"/>
            </a:pPr>
            <a:r>
              <a:rPr lang="en-US" b="0" i="0">
                <a:solidFill>
                  <a:schemeClr val="tx1"/>
                </a:solidFill>
                <a:effectLst/>
                <a:latin typeface="Arial"/>
                <a:cs typeface="Arial"/>
              </a:rPr>
              <a:t>Operating - the remaining 45% (maximum) may be used for projects that include operating transportation services beyond that required by ADA, as well as</a:t>
            </a:r>
            <a:r>
              <a:rPr lang="en-US">
                <a:solidFill>
                  <a:schemeClr val="tx1"/>
                </a:solidFill>
                <a:latin typeface="Arial"/>
                <a:cs typeface="Arial"/>
              </a:rPr>
              <a:t>: </a:t>
            </a:r>
            <a:endParaRPr lang="en-US" b="0" i="0">
              <a:solidFill>
                <a:schemeClr val="tx1"/>
              </a:solidFill>
              <a:effectLst/>
              <a:latin typeface="Arial"/>
              <a:cs typeface="Arial"/>
            </a:endParaRPr>
          </a:p>
          <a:p>
            <a:pPr lvl="1" fontAlgn="base">
              <a:buFont typeface="Courier New" panose="020B0604020202020204" pitchFamily="34" charset="0"/>
              <a:buChar char="o"/>
            </a:pPr>
            <a:r>
              <a:rPr lang="en-US" b="0" i="0">
                <a:solidFill>
                  <a:schemeClr val="tx1"/>
                </a:solidFill>
                <a:effectLst/>
                <a:latin typeface="Arial"/>
                <a:cs typeface="Arial"/>
              </a:rPr>
              <a:t>mobility management</a:t>
            </a:r>
            <a:endParaRPr lang="en-US" b="0" i="0">
              <a:solidFill>
                <a:schemeClr val="tx1"/>
              </a:solidFill>
              <a:effectLst/>
              <a:cs typeface="Arial"/>
            </a:endParaRPr>
          </a:p>
          <a:p>
            <a:pPr lvl="1" fontAlgn="base">
              <a:buFont typeface="Courier New" panose="020B0604020202020204" pitchFamily="34" charset="0"/>
              <a:buChar char="o"/>
            </a:pPr>
            <a:r>
              <a:rPr lang="en-US" b="0" i="0">
                <a:solidFill>
                  <a:schemeClr val="tx1"/>
                </a:solidFill>
                <a:effectLst/>
                <a:latin typeface="Arial"/>
                <a:cs typeface="Arial"/>
              </a:rPr>
              <a:t>COVID-19 response equipment</a:t>
            </a:r>
            <a:endParaRPr lang="en-US" b="0" i="0">
              <a:solidFill>
                <a:schemeClr val="tx1"/>
              </a:solidFill>
              <a:effectLst/>
              <a:cs typeface="Arial"/>
            </a:endParaRPr>
          </a:p>
          <a:p>
            <a:pPr lvl="1" fontAlgn="base">
              <a:buFont typeface="Courier New" panose="020B0604020202020204" pitchFamily="34" charset="0"/>
              <a:buChar char="o"/>
            </a:pPr>
            <a:r>
              <a:rPr lang="en-US" b="0" i="0">
                <a:solidFill>
                  <a:schemeClr val="tx1"/>
                </a:solidFill>
                <a:effectLst/>
                <a:latin typeface="Arial"/>
                <a:cs typeface="Arial"/>
              </a:rPr>
              <a:t>driver and travel training</a:t>
            </a:r>
            <a:endParaRPr lang="en-US" b="0" i="0">
              <a:solidFill>
                <a:schemeClr val="tx1"/>
              </a:solidFill>
              <a:effectLst/>
              <a:cs typeface="Arial"/>
            </a:endParaRPr>
          </a:p>
        </p:txBody>
      </p:sp>
      <p:sp>
        <p:nvSpPr>
          <p:cNvPr id="4" name="Slide Number Placeholder 3">
            <a:extLst>
              <a:ext uri="{FF2B5EF4-FFF2-40B4-BE49-F238E27FC236}">
                <a16:creationId xmlns:a16="http://schemas.microsoft.com/office/drawing/2014/main" id="{6427F28D-5358-4268-BFAC-83E1AAA6F508}"/>
              </a:ext>
            </a:extLst>
          </p:cNvPr>
          <p:cNvSpPr>
            <a:spLocks noGrp="1"/>
          </p:cNvSpPr>
          <p:nvPr>
            <p:ph type="sldNum" sz="quarter" idx="12"/>
          </p:nvPr>
        </p:nvSpPr>
        <p:spPr/>
        <p:txBody>
          <a:bodyPr/>
          <a:lstStyle/>
          <a:p>
            <a:fld id="{8F88728A-9E54-1B4F-A83C-486C5BF59F16}" type="slidenum">
              <a:rPr lang="en-US" smtClean="0"/>
              <a:pPr/>
              <a:t>19</a:t>
            </a:fld>
            <a:endParaRPr lang="en-US"/>
          </a:p>
        </p:txBody>
      </p:sp>
    </p:spTree>
    <p:extLst>
      <p:ext uri="{BB962C8B-B14F-4D97-AF65-F5344CB8AC3E}">
        <p14:creationId xmlns:p14="http://schemas.microsoft.com/office/powerpoint/2010/main" val="82171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B20B33-2717-4A82-96C0-477DFACC04C3}"/>
              </a:ext>
            </a:extLst>
          </p:cNvPr>
          <p:cNvSpPr>
            <a:spLocks noGrp="1"/>
          </p:cNvSpPr>
          <p:nvPr>
            <p:ph type="sldNum" sz="quarter" idx="4294967295"/>
          </p:nvPr>
        </p:nvSpPr>
        <p:spPr>
          <a:xfrm>
            <a:off x="11349038" y="6127750"/>
            <a:ext cx="842962" cy="593725"/>
          </a:xfrm>
          <a:prstGeom prst="rect">
            <a:avLst/>
          </a:prstGeom>
        </p:spPr>
        <p:txBody>
          <a:bodyPr/>
          <a:lstStyle/>
          <a:p>
            <a:fld id="{8F88728A-9E54-1B4F-A83C-486C5BF59F16}" type="slidenum">
              <a:rPr lang="en-US" smtClean="0"/>
              <a:pPr/>
              <a:t>2</a:t>
            </a:fld>
            <a:endParaRPr lang="en-US"/>
          </a:p>
        </p:txBody>
      </p:sp>
      <p:sp>
        <p:nvSpPr>
          <p:cNvPr id="5" name="Rectangle 4">
            <a:extLst>
              <a:ext uri="{FF2B5EF4-FFF2-40B4-BE49-F238E27FC236}">
                <a16:creationId xmlns:a16="http://schemas.microsoft.com/office/drawing/2014/main" id="{F2E32823-9C42-44EB-B768-4A7CC9B84965}"/>
              </a:ext>
            </a:extLst>
          </p:cNvPr>
          <p:cNvSpPr/>
          <p:nvPr/>
        </p:nvSpPr>
        <p:spPr>
          <a:xfrm>
            <a:off x="3176953" y="2130642"/>
            <a:ext cx="7280031" cy="1446550"/>
          </a:xfrm>
          <a:prstGeom prst="rect">
            <a:avLst/>
          </a:prstGeom>
        </p:spPr>
        <p:txBody>
          <a:bodyPr wrap="square">
            <a:spAutoFit/>
          </a:bodyPr>
          <a:lstStyle/>
          <a:p>
            <a:r>
              <a:rPr lang="en-US" sz="8800" b="1">
                <a:solidFill>
                  <a:srgbClr val="0070C0"/>
                </a:solidFill>
                <a:latin typeface="Arial" panose="020B0604020202020204" pitchFamily="34" charset="0"/>
                <a:cs typeface="Arial" panose="020B0604020202020204" pitchFamily="34" charset="0"/>
              </a:rPr>
              <a:t>Welcome!</a:t>
            </a:r>
          </a:p>
        </p:txBody>
      </p:sp>
    </p:spTree>
    <p:extLst>
      <p:ext uri="{BB962C8B-B14F-4D97-AF65-F5344CB8AC3E}">
        <p14:creationId xmlns:p14="http://schemas.microsoft.com/office/powerpoint/2010/main" val="3030243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3391-4CA7-4E25-ADAA-D18297D23CAB}"/>
              </a:ext>
            </a:extLst>
          </p:cNvPr>
          <p:cNvSpPr>
            <a:spLocks noGrp="1"/>
          </p:cNvSpPr>
          <p:nvPr>
            <p:ph type="title"/>
          </p:nvPr>
        </p:nvSpPr>
        <p:spPr/>
        <p:txBody>
          <a:bodyPr/>
          <a:lstStyle/>
          <a:p>
            <a:r>
              <a:rPr lang="en-US" sz="3600" b="1" cap="all">
                <a:latin typeface="Arial"/>
                <a:cs typeface="Arial"/>
              </a:rPr>
              <a:t>Local Match requirements </a:t>
            </a:r>
          </a:p>
        </p:txBody>
      </p:sp>
      <p:sp>
        <p:nvSpPr>
          <p:cNvPr id="3" name="Content Placeholder 2">
            <a:extLst>
              <a:ext uri="{FF2B5EF4-FFF2-40B4-BE49-F238E27FC236}">
                <a16:creationId xmlns:a16="http://schemas.microsoft.com/office/drawing/2014/main" id="{6084A229-192E-4195-B94C-AEA548289922}"/>
              </a:ext>
            </a:extLst>
          </p:cNvPr>
          <p:cNvSpPr>
            <a:spLocks noGrp="1"/>
          </p:cNvSpPr>
          <p:nvPr>
            <p:ph idx="1"/>
          </p:nvPr>
        </p:nvSpPr>
        <p:spPr>
          <a:xfrm>
            <a:off x="391886" y="1617259"/>
            <a:ext cx="10596199" cy="4519590"/>
          </a:xfrm>
        </p:spPr>
        <p:txBody>
          <a:bodyPr vert="horz" lIns="91440" tIns="45720" rIns="91440" bIns="45720" rtlCol="0" anchor="t">
            <a:normAutofit/>
          </a:bodyPr>
          <a:lstStyle/>
          <a:p>
            <a:pPr rtl="0" fontAlgn="base">
              <a:buFont typeface="Arial" panose="020B0604020202020204" pitchFamily="34" charset="0"/>
              <a:buChar char="•"/>
            </a:pPr>
            <a:r>
              <a:rPr lang="en-US" b="0" i="0">
                <a:solidFill>
                  <a:srgbClr val="333333"/>
                </a:solidFill>
                <a:effectLst/>
                <a:latin typeface="Arial"/>
                <a:cs typeface="Arial"/>
              </a:rPr>
              <a:t>A 20% local match is required for vehicles and equipment, mobility management, COVID-19 response equipment, and driver and travel training projects</a:t>
            </a:r>
            <a:endParaRPr lang="en-US" b="0" i="0">
              <a:solidFill>
                <a:srgbClr val="000000"/>
              </a:solidFill>
              <a:effectLst/>
              <a:latin typeface="Arial"/>
              <a:cs typeface="Arial"/>
            </a:endParaRPr>
          </a:p>
          <a:p>
            <a:pPr rtl="0" fontAlgn="base">
              <a:buFont typeface="Arial" panose="020B0604020202020204" pitchFamily="34" charset="0"/>
              <a:buChar char="•"/>
            </a:pPr>
            <a:r>
              <a:rPr lang="en-US" b="0" i="0">
                <a:solidFill>
                  <a:srgbClr val="333333"/>
                </a:solidFill>
                <a:effectLst/>
                <a:latin typeface="Arial"/>
                <a:cs typeface="Arial"/>
              </a:rPr>
              <a:t>A 50% local match is required for operating assistance</a:t>
            </a:r>
          </a:p>
          <a:p>
            <a:pPr>
              <a:buFont typeface="Arial" panose="020B0604020202020204" pitchFamily="34" charset="0"/>
              <a:buChar char="•"/>
            </a:pPr>
            <a:endParaRPr lang="en-US">
              <a:solidFill>
                <a:srgbClr val="333333"/>
              </a:solidFill>
              <a:latin typeface="Arial"/>
              <a:cs typeface="Arial"/>
            </a:endParaRPr>
          </a:p>
          <a:p>
            <a:pPr marL="0" indent="0">
              <a:buNone/>
            </a:pPr>
            <a:endParaRPr lang="en-US">
              <a:solidFill>
                <a:srgbClr val="333333"/>
              </a:solidFill>
              <a:cs typeface="Arial"/>
            </a:endParaRPr>
          </a:p>
        </p:txBody>
      </p:sp>
      <p:sp>
        <p:nvSpPr>
          <p:cNvPr id="4" name="Slide Number Placeholder 3">
            <a:extLst>
              <a:ext uri="{FF2B5EF4-FFF2-40B4-BE49-F238E27FC236}">
                <a16:creationId xmlns:a16="http://schemas.microsoft.com/office/drawing/2014/main" id="{6427F28D-5358-4268-BFAC-83E1AAA6F508}"/>
              </a:ext>
            </a:extLst>
          </p:cNvPr>
          <p:cNvSpPr>
            <a:spLocks noGrp="1"/>
          </p:cNvSpPr>
          <p:nvPr>
            <p:ph type="sldNum" sz="quarter" idx="12"/>
          </p:nvPr>
        </p:nvSpPr>
        <p:spPr/>
        <p:txBody>
          <a:bodyPr/>
          <a:lstStyle/>
          <a:p>
            <a:fld id="{8F88728A-9E54-1B4F-A83C-486C5BF59F16}" type="slidenum">
              <a:rPr lang="en-US" smtClean="0"/>
              <a:pPr/>
              <a:t>20</a:t>
            </a:fld>
            <a:endParaRPr lang="en-US"/>
          </a:p>
        </p:txBody>
      </p:sp>
    </p:spTree>
    <p:extLst>
      <p:ext uri="{BB962C8B-B14F-4D97-AF65-F5344CB8AC3E}">
        <p14:creationId xmlns:p14="http://schemas.microsoft.com/office/powerpoint/2010/main" val="224544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3391-4CA7-4E25-ADAA-D18297D23CAB}"/>
              </a:ext>
            </a:extLst>
          </p:cNvPr>
          <p:cNvSpPr>
            <a:spLocks noGrp="1"/>
          </p:cNvSpPr>
          <p:nvPr>
            <p:ph type="title"/>
          </p:nvPr>
        </p:nvSpPr>
        <p:spPr/>
        <p:txBody>
          <a:bodyPr/>
          <a:lstStyle/>
          <a:p>
            <a:r>
              <a:rPr lang="en-US" sz="3600" b="1" cap="all"/>
              <a:t>Draft Guideline Categories</a:t>
            </a:r>
            <a:r>
              <a:rPr lang="en-US" sz="3600" b="1" cap="all">
                <a:latin typeface="Arial"/>
                <a:cs typeface="Arial"/>
              </a:rPr>
              <a:t> </a:t>
            </a:r>
          </a:p>
        </p:txBody>
      </p:sp>
      <p:sp>
        <p:nvSpPr>
          <p:cNvPr id="3" name="Content Placeholder 2">
            <a:extLst>
              <a:ext uri="{FF2B5EF4-FFF2-40B4-BE49-F238E27FC236}">
                <a16:creationId xmlns:a16="http://schemas.microsoft.com/office/drawing/2014/main" id="{6084A229-192E-4195-B94C-AEA548289922}"/>
              </a:ext>
            </a:extLst>
          </p:cNvPr>
          <p:cNvSpPr>
            <a:spLocks noGrp="1"/>
          </p:cNvSpPr>
          <p:nvPr>
            <p:ph idx="1"/>
          </p:nvPr>
        </p:nvSpPr>
        <p:spPr>
          <a:xfrm>
            <a:off x="391887" y="1391041"/>
            <a:ext cx="5240818" cy="4643999"/>
          </a:xfrm>
        </p:spPr>
        <p:txBody>
          <a:bodyPr vert="horz" lIns="91440" tIns="45720" rIns="91440" bIns="45720" rtlCol="0" anchor="t">
            <a:normAutofit/>
          </a:bodyPr>
          <a:lstStyle/>
          <a:p>
            <a:pPr rtl="0" fontAlgn="base">
              <a:buFont typeface="Arial" panose="020B0604020202020204" pitchFamily="34" charset="0"/>
              <a:buChar char="•"/>
            </a:pPr>
            <a:r>
              <a:rPr lang="en-US" sz="2800">
                <a:solidFill>
                  <a:srgbClr val="333333"/>
                </a:solidFill>
                <a:latin typeface="Arial"/>
                <a:cs typeface="Arial"/>
              </a:rPr>
              <a:t>EMSD Goals</a:t>
            </a:r>
          </a:p>
          <a:p>
            <a:pPr rtl="0" fontAlgn="base">
              <a:buFont typeface="Arial" panose="020B0604020202020204" pitchFamily="34" charset="0"/>
              <a:buChar char="•"/>
            </a:pPr>
            <a:r>
              <a:rPr lang="en-US" sz="2800" b="0" i="0">
                <a:solidFill>
                  <a:srgbClr val="333333"/>
                </a:solidFill>
                <a:effectLst/>
                <a:latin typeface="Arial"/>
                <a:cs typeface="Arial"/>
              </a:rPr>
              <a:t>Funding Priorities</a:t>
            </a:r>
          </a:p>
          <a:p>
            <a:pPr rtl="0" fontAlgn="base">
              <a:buFont typeface="Arial" panose="020B0604020202020204" pitchFamily="34" charset="0"/>
              <a:buChar char="•"/>
            </a:pPr>
            <a:r>
              <a:rPr lang="en-US" sz="2800">
                <a:solidFill>
                  <a:srgbClr val="333333"/>
                </a:solidFill>
                <a:latin typeface="Arial"/>
                <a:cs typeface="Arial"/>
              </a:rPr>
              <a:t>Fund Availability</a:t>
            </a:r>
          </a:p>
          <a:p>
            <a:pPr rtl="0" fontAlgn="base">
              <a:buFont typeface="Arial" panose="020B0604020202020204" pitchFamily="34" charset="0"/>
              <a:buChar char="•"/>
            </a:pPr>
            <a:r>
              <a:rPr lang="en-US" sz="2800" b="0" i="0">
                <a:solidFill>
                  <a:srgbClr val="333333"/>
                </a:solidFill>
                <a:effectLst/>
                <a:latin typeface="Arial"/>
                <a:cs typeface="Arial"/>
              </a:rPr>
              <a:t>Eligi</a:t>
            </a:r>
            <a:r>
              <a:rPr lang="en-US" sz="2800">
                <a:solidFill>
                  <a:srgbClr val="333333"/>
                </a:solidFill>
                <a:latin typeface="Arial"/>
                <a:cs typeface="Arial"/>
              </a:rPr>
              <a:t>ble Applicants</a:t>
            </a:r>
          </a:p>
          <a:p>
            <a:pPr rtl="0" fontAlgn="base">
              <a:buFont typeface="Arial" panose="020B0604020202020204" pitchFamily="34" charset="0"/>
              <a:buChar char="•"/>
            </a:pPr>
            <a:r>
              <a:rPr lang="en-US" sz="2800" b="0" i="0">
                <a:solidFill>
                  <a:srgbClr val="333333"/>
                </a:solidFill>
                <a:effectLst/>
                <a:latin typeface="Arial"/>
                <a:cs typeface="Arial"/>
              </a:rPr>
              <a:t>Eligible Project Categories</a:t>
            </a:r>
          </a:p>
          <a:p>
            <a:pPr rtl="0" fontAlgn="base">
              <a:buFont typeface="Arial" panose="020B0604020202020204" pitchFamily="34" charset="0"/>
              <a:buChar char="•"/>
            </a:pPr>
            <a:r>
              <a:rPr lang="en-US" sz="2800">
                <a:solidFill>
                  <a:srgbClr val="333333"/>
                </a:solidFill>
                <a:latin typeface="Arial"/>
                <a:cs typeface="Arial"/>
              </a:rPr>
              <a:t>Capital Projects</a:t>
            </a:r>
          </a:p>
          <a:p>
            <a:pPr rtl="0" fontAlgn="base">
              <a:buFont typeface="Arial" panose="020B0604020202020204" pitchFamily="34" charset="0"/>
              <a:buChar char="•"/>
            </a:pPr>
            <a:r>
              <a:rPr lang="en-US" sz="2800" b="0" i="0">
                <a:solidFill>
                  <a:srgbClr val="333333"/>
                </a:solidFill>
                <a:effectLst/>
                <a:latin typeface="Arial"/>
                <a:cs typeface="Arial"/>
              </a:rPr>
              <a:t>Operating Projects</a:t>
            </a:r>
          </a:p>
        </p:txBody>
      </p:sp>
      <p:sp>
        <p:nvSpPr>
          <p:cNvPr id="4" name="Slide Number Placeholder 3">
            <a:extLst>
              <a:ext uri="{FF2B5EF4-FFF2-40B4-BE49-F238E27FC236}">
                <a16:creationId xmlns:a16="http://schemas.microsoft.com/office/drawing/2014/main" id="{6427F28D-5358-4268-BFAC-83E1AAA6F508}"/>
              </a:ext>
            </a:extLst>
          </p:cNvPr>
          <p:cNvSpPr>
            <a:spLocks noGrp="1"/>
          </p:cNvSpPr>
          <p:nvPr>
            <p:ph type="sldNum" sz="quarter" idx="12"/>
          </p:nvPr>
        </p:nvSpPr>
        <p:spPr/>
        <p:txBody>
          <a:bodyPr/>
          <a:lstStyle/>
          <a:p>
            <a:fld id="{8F88728A-9E54-1B4F-A83C-486C5BF59F16}" type="slidenum">
              <a:rPr lang="en-US" smtClean="0"/>
              <a:pPr/>
              <a:t>21</a:t>
            </a:fld>
            <a:endParaRPr lang="en-US"/>
          </a:p>
        </p:txBody>
      </p:sp>
      <p:sp>
        <p:nvSpPr>
          <p:cNvPr id="6" name="TextBox 5">
            <a:extLst>
              <a:ext uri="{FF2B5EF4-FFF2-40B4-BE49-F238E27FC236}">
                <a16:creationId xmlns:a16="http://schemas.microsoft.com/office/drawing/2014/main" id="{E1E02066-B1B6-4428-A9B5-5313709661A2}"/>
              </a:ext>
            </a:extLst>
          </p:cNvPr>
          <p:cNvSpPr txBox="1"/>
          <p:nvPr/>
        </p:nvSpPr>
        <p:spPr>
          <a:xfrm>
            <a:off x="5835576" y="1391041"/>
            <a:ext cx="5967210" cy="3060325"/>
          </a:xfrm>
          <a:prstGeom prst="rect">
            <a:avLst/>
          </a:prstGeom>
          <a:noFill/>
        </p:spPr>
        <p:txBody>
          <a:bodyPr wrap="square" lIns="91440" tIns="45720" rIns="91440" bIns="45720" anchor="t">
            <a:spAutoFit/>
          </a:bodyPr>
          <a:lstStyle/>
          <a:p>
            <a:pPr fontAlgn="base">
              <a:lnSpc>
                <a:spcPct val="90000"/>
              </a:lnSpc>
              <a:spcBef>
                <a:spcPts val="1000"/>
              </a:spcBef>
              <a:buFont typeface="Arial" panose="020B0604020202020204" pitchFamily="34" charset="0"/>
              <a:buChar char="•"/>
            </a:pPr>
            <a:r>
              <a:rPr lang="en-US" sz="2800">
                <a:solidFill>
                  <a:srgbClr val="333333"/>
                </a:solidFill>
                <a:latin typeface="Arial"/>
                <a:cs typeface="Arial"/>
              </a:rPr>
              <a:t> Provisions of Use</a:t>
            </a:r>
          </a:p>
          <a:p>
            <a:pPr fontAlgn="base">
              <a:lnSpc>
                <a:spcPct val="90000"/>
              </a:lnSpc>
              <a:spcBef>
                <a:spcPts val="1000"/>
              </a:spcBef>
              <a:buFont typeface="Arial" panose="020B0604020202020204" pitchFamily="34" charset="0"/>
              <a:buChar char="•"/>
            </a:pPr>
            <a:r>
              <a:rPr lang="en-US" sz="2800">
                <a:solidFill>
                  <a:srgbClr val="333333"/>
                </a:solidFill>
                <a:latin typeface="Arial"/>
                <a:cs typeface="Arial"/>
              </a:rPr>
              <a:t> </a:t>
            </a:r>
            <a:r>
              <a:rPr lang="en-US" sz="2800" b="0" i="0">
                <a:solidFill>
                  <a:srgbClr val="333333"/>
                </a:solidFill>
                <a:effectLst/>
                <a:latin typeface="Arial"/>
                <a:cs typeface="Arial"/>
              </a:rPr>
              <a:t>Evaluation Criteria</a:t>
            </a:r>
          </a:p>
          <a:p>
            <a:pPr fontAlgn="base">
              <a:lnSpc>
                <a:spcPct val="90000"/>
              </a:lnSpc>
              <a:spcBef>
                <a:spcPts val="1000"/>
              </a:spcBef>
              <a:buFont typeface="Arial" panose="020B0604020202020204" pitchFamily="34" charset="0"/>
              <a:buChar char="•"/>
            </a:pPr>
            <a:r>
              <a:rPr lang="en-US" sz="2800">
                <a:solidFill>
                  <a:srgbClr val="333333"/>
                </a:solidFill>
                <a:latin typeface="Arial"/>
                <a:cs typeface="Arial"/>
              </a:rPr>
              <a:t> Invoicing and Reimbursement</a:t>
            </a:r>
          </a:p>
          <a:p>
            <a:pPr fontAlgn="base">
              <a:lnSpc>
                <a:spcPct val="90000"/>
              </a:lnSpc>
              <a:spcBef>
                <a:spcPts val="1000"/>
              </a:spcBef>
              <a:buFont typeface="Arial" panose="020B0604020202020204" pitchFamily="34" charset="0"/>
              <a:buChar char="•"/>
            </a:pPr>
            <a:r>
              <a:rPr lang="en-US" sz="2800">
                <a:solidFill>
                  <a:srgbClr val="333333"/>
                </a:solidFill>
                <a:latin typeface="Arial"/>
                <a:cs typeface="Arial"/>
              </a:rPr>
              <a:t> Quarterly Reporting</a:t>
            </a:r>
          </a:p>
          <a:p>
            <a:pPr fontAlgn="base">
              <a:lnSpc>
                <a:spcPct val="90000"/>
              </a:lnSpc>
              <a:spcBef>
                <a:spcPts val="1000"/>
              </a:spcBef>
              <a:buFont typeface="Arial" panose="020B0604020202020204" pitchFamily="34" charset="0"/>
              <a:buChar char="•"/>
            </a:pPr>
            <a:r>
              <a:rPr lang="en-US" sz="2800">
                <a:solidFill>
                  <a:srgbClr val="333333"/>
                </a:solidFill>
                <a:latin typeface="Arial"/>
                <a:cs typeface="Arial"/>
              </a:rPr>
              <a:t> Scope Changes and Cost Savings</a:t>
            </a:r>
          </a:p>
          <a:p>
            <a:pPr fontAlgn="base">
              <a:lnSpc>
                <a:spcPct val="90000"/>
              </a:lnSpc>
              <a:spcBef>
                <a:spcPts val="1000"/>
              </a:spcBef>
              <a:buFont typeface="Arial" panose="020B0604020202020204" pitchFamily="34" charset="0"/>
              <a:buChar char="•"/>
            </a:pPr>
            <a:r>
              <a:rPr lang="en-US" sz="2800">
                <a:solidFill>
                  <a:srgbClr val="333333"/>
                </a:solidFill>
                <a:latin typeface="Arial"/>
                <a:cs typeface="Arial"/>
              </a:rPr>
              <a:t> Schedule</a:t>
            </a:r>
          </a:p>
        </p:txBody>
      </p:sp>
    </p:spTree>
    <p:extLst>
      <p:ext uri="{BB962C8B-B14F-4D97-AF65-F5344CB8AC3E}">
        <p14:creationId xmlns:p14="http://schemas.microsoft.com/office/powerpoint/2010/main" val="3561441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t>CONTACTS </a:t>
            </a:r>
          </a:p>
        </p:txBody>
      </p:sp>
      <p:sp>
        <p:nvSpPr>
          <p:cNvPr id="4" name="Slide Number Placeholder 3"/>
          <p:cNvSpPr>
            <a:spLocks noGrp="1"/>
          </p:cNvSpPr>
          <p:nvPr>
            <p:ph type="sldNum" sz="quarter" idx="12"/>
          </p:nvPr>
        </p:nvSpPr>
        <p:spPr/>
        <p:txBody>
          <a:bodyPr/>
          <a:lstStyle/>
          <a:p>
            <a:fld id="{8F88728A-9E54-1B4F-A83C-486C5BF59F16}" type="slidenum">
              <a:rPr lang="en-US" smtClean="0"/>
              <a:pPr/>
              <a:t>22</a:t>
            </a:fld>
            <a:endParaRPr lang="en-US"/>
          </a:p>
        </p:txBody>
      </p:sp>
      <p:sp>
        <p:nvSpPr>
          <p:cNvPr id="3" name="TextBox 2"/>
          <p:cNvSpPr txBox="1"/>
          <p:nvPr/>
        </p:nvSpPr>
        <p:spPr>
          <a:xfrm>
            <a:off x="228603" y="1088572"/>
            <a:ext cx="184731" cy="523220"/>
          </a:xfrm>
          <a:prstGeom prst="rect">
            <a:avLst/>
          </a:prstGeom>
          <a:noFill/>
        </p:spPr>
        <p:txBody>
          <a:bodyPr wrap="none" rtlCol="0" anchor="t">
            <a:spAutoFit/>
          </a:bodyPr>
          <a:lstStyle/>
          <a:p>
            <a:endParaRPr lang="en-US" sz="280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9B1916E3-F816-4F5C-B47D-266E185E7D02}"/>
              </a:ext>
            </a:extLst>
          </p:cNvPr>
          <p:cNvSpPr>
            <a:spLocks noGrp="1"/>
          </p:cNvSpPr>
          <p:nvPr>
            <p:ph idx="1"/>
          </p:nvPr>
        </p:nvSpPr>
        <p:spPr>
          <a:xfrm>
            <a:off x="853704" y="1345867"/>
            <a:ext cx="3969987" cy="4910353"/>
          </a:xfrm>
        </p:spPr>
        <p:txBody>
          <a:bodyPr vert="horz" lIns="91440" tIns="45720" rIns="91440" bIns="45720" rtlCol="0" anchor="t">
            <a:normAutofit/>
          </a:bodyPr>
          <a:lstStyle/>
          <a:p>
            <a:pPr>
              <a:buNone/>
            </a:pPr>
            <a:r>
              <a:rPr lang="en-US">
                <a:latin typeface="Arial"/>
                <a:cs typeface="Arial"/>
              </a:rPr>
              <a:t> </a:t>
            </a:r>
            <a:r>
              <a:rPr lang="en-US">
                <a:solidFill>
                  <a:schemeClr val="tx1"/>
                </a:solidFill>
                <a:latin typeface="Arial"/>
                <a:cs typeface="Arial"/>
              </a:rPr>
              <a:t> </a:t>
            </a:r>
            <a:r>
              <a:rPr lang="en-US" b="1">
                <a:solidFill>
                  <a:schemeClr val="tx1"/>
                </a:solidFill>
                <a:latin typeface="Arial"/>
                <a:ea typeface="+mn-ea"/>
                <a:cs typeface="Arial"/>
              </a:rPr>
              <a:t>Grant:</a:t>
            </a:r>
          </a:p>
          <a:p>
            <a:pPr>
              <a:buNone/>
            </a:pPr>
            <a:r>
              <a:rPr lang="en-US">
                <a:solidFill>
                  <a:schemeClr val="tx1"/>
                </a:solidFill>
                <a:latin typeface="Arial"/>
                <a:cs typeface="Arial"/>
              </a:rPr>
              <a:t>  Jennifer Farinas</a:t>
            </a:r>
            <a:br>
              <a:rPr lang="en-US">
                <a:latin typeface="Arial"/>
                <a:cs typeface="Arial"/>
              </a:rPr>
            </a:br>
            <a:r>
              <a:rPr lang="en-US" u="sng">
                <a:solidFill>
                  <a:schemeClr val="tx1"/>
                </a:solidFill>
                <a:latin typeface="Arial"/>
                <a:cs typeface="Arial"/>
                <a:hlinkClick r:id="rId3">
                  <a:extLst>
                    <a:ext uri="{A12FA001-AC4F-418D-AE19-62706E023703}">
                      <ahyp:hlinkClr xmlns:ahyp="http://schemas.microsoft.com/office/drawing/2018/hyperlinkcolor" val="tx"/>
                    </a:ext>
                  </a:extLst>
                </a:hlinkClick>
              </a:rPr>
              <a:t>jfarinas@octa.net</a:t>
            </a:r>
            <a:r>
              <a:rPr lang="en-US">
                <a:solidFill>
                  <a:schemeClr val="tx1"/>
                </a:solidFill>
                <a:latin typeface="Arial"/>
                <a:cs typeface="Arial"/>
              </a:rPr>
              <a:t> </a:t>
            </a:r>
            <a:endParaRPr lang="en-US">
              <a:solidFill>
                <a:schemeClr val="tx1"/>
              </a:solidFill>
            </a:endParaRPr>
          </a:p>
          <a:p>
            <a:pPr>
              <a:buNone/>
            </a:pPr>
            <a:r>
              <a:rPr lang="en-US">
                <a:solidFill>
                  <a:schemeClr val="tx1"/>
                </a:solidFill>
                <a:latin typeface="Arial"/>
                <a:cs typeface="Arial"/>
              </a:rPr>
              <a:t>  (714) 560-5392</a:t>
            </a:r>
            <a:endParaRPr lang="en-US">
              <a:solidFill>
                <a:schemeClr val="tx1"/>
              </a:solidFill>
            </a:endParaRPr>
          </a:p>
          <a:p>
            <a:pPr>
              <a:buNone/>
            </a:pPr>
            <a:endParaRPr lang="en-US">
              <a:solidFill>
                <a:schemeClr val="tx1"/>
              </a:solidFill>
              <a:latin typeface="Arial"/>
              <a:cs typeface="Arial"/>
            </a:endParaRPr>
          </a:p>
          <a:p>
            <a:pPr>
              <a:buNone/>
            </a:pPr>
            <a:endParaRPr lang="en-US">
              <a:solidFill>
                <a:schemeClr val="tx1"/>
              </a:solidFill>
              <a:latin typeface="Arial"/>
              <a:cs typeface="Arial"/>
            </a:endParaRPr>
          </a:p>
          <a:p>
            <a:pPr>
              <a:buNone/>
            </a:pPr>
            <a:r>
              <a:rPr lang="en-US">
                <a:solidFill>
                  <a:schemeClr val="tx1"/>
                </a:solidFill>
                <a:latin typeface="Arial"/>
                <a:cs typeface="Arial"/>
              </a:rPr>
              <a:t>  Louis Zhao </a:t>
            </a:r>
            <a:r>
              <a:rPr lang="en-US" u="sng">
                <a:solidFill>
                  <a:schemeClr val="tx1"/>
                </a:solidFill>
                <a:latin typeface="Arial"/>
                <a:cs typeface="Arial"/>
                <a:hlinkClick r:id="rId4">
                  <a:extLst>
                    <a:ext uri="{A12FA001-AC4F-418D-AE19-62706E023703}">
                      <ahyp:hlinkClr xmlns:ahyp="http://schemas.microsoft.com/office/drawing/2018/hyperlinkcolor" val="tx"/>
                    </a:ext>
                  </a:extLst>
                </a:hlinkClick>
              </a:rPr>
              <a:t>lzhao@octa.net</a:t>
            </a:r>
            <a:r>
              <a:rPr lang="en-US">
                <a:solidFill>
                  <a:schemeClr val="tx1"/>
                </a:solidFill>
                <a:latin typeface="Arial"/>
                <a:cs typeface="Arial"/>
              </a:rPr>
              <a:t> </a:t>
            </a:r>
            <a:endParaRPr lang="en-US">
              <a:solidFill>
                <a:schemeClr val="tx1"/>
              </a:solidFill>
            </a:endParaRPr>
          </a:p>
          <a:p>
            <a:pPr marL="0" indent="0">
              <a:buNone/>
            </a:pPr>
            <a:r>
              <a:rPr lang="en-US">
                <a:solidFill>
                  <a:schemeClr val="tx1"/>
                </a:solidFill>
                <a:latin typeface="Arial"/>
                <a:cs typeface="Arial"/>
              </a:rPr>
              <a:t>  (714) 560-5494</a:t>
            </a:r>
            <a:endParaRPr lang="en-US">
              <a:solidFill>
                <a:schemeClr val="tx1"/>
              </a:solidFill>
              <a:cs typeface="Arial"/>
            </a:endParaRPr>
          </a:p>
        </p:txBody>
      </p:sp>
      <p:pic>
        <p:nvPicPr>
          <p:cNvPr id="3080" name="Picture 8" descr="See the source image">
            <a:extLst>
              <a:ext uri="{FF2B5EF4-FFF2-40B4-BE49-F238E27FC236}">
                <a16:creationId xmlns:a16="http://schemas.microsoft.com/office/drawing/2014/main" id="{27ABB974-4F1A-4C9C-9ABF-53B40AD483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153" y="2730260"/>
            <a:ext cx="2153635" cy="16646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A292BC-5D41-43D7-9F56-D50B7B5C7C48}"/>
              </a:ext>
            </a:extLst>
          </p:cNvPr>
          <p:cNvSpPr txBox="1"/>
          <p:nvPr/>
        </p:nvSpPr>
        <p:spPr>
          <a:xfrm>
            <a:off x="7033492" y="1283854"/>
            <a:ext cx="4105563" cy="49090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US" sz="2800" b="1">
                <a:latin typeface="Arial"/>
                <a:cs typeface="Arial"/>
              </a:rPr>
              <a:t>Implementation:</a:t>
            </a:r>
            <a:r>
              <a:rPr lang="en-US" sz="2800">
                <a:latin typeface="Arial"/>
                <a:cs typeface="Arial"/>
              </a:rPr>
              <a:t> </a:t>
            </a:r>
            <a:endParaRPr lang="en-US" sz="2800">
              <a:ea typeface="+mn-lt"/>
              <a:cs typeface="+mn-lt"/>
            </a:endParaRPr>
          </a:p>
          <a:p>
            <a:pPr>
              <a:spcBef>
                <a:spcPts val="1000"/>
              </a:spcBef>
            </a:pPr>
            <a:r>
              <a:rPr lang="en-US" sz="2800">
                <a:latin typeface="Arial"/>
                <a:cs typeface="Arial"/>
              </a:rPr>
              <a:t>Joanne Jacobsen</a:t>
            </a:r>
            <a:endParaRPr lang="en-US" sz="2800">
              <a:cs typeface="Calibri"/>
            </a:endParaRPr>
          </a:p>
          <a:p>
            <a:r>
              <a:rPr lang="en-US" sz="2800" u="sng">
                <a:latin typeface="Arial"/>
                <a:cs typeface="Arial"/>
                <a:hlinkClick r:id="rId6"/>
              </a:rPr>
              <a:t>jjacobsen@octa.net</a:t>
            </a:r>
            <a:endParaRPr lang="en-US" sz="2800" u="sng">
              <a:latin typeface="Arial"/>
              <a:cs typeface="Arial"/>
            </a:endParaRPr>
          </a:p>
          <a:p>
            <a:r>
              <a:rPr lang="en-US" sz="2800">
                <a:latin typeface="Arial"/>
                <a:cs typeface="Arial"/>
              </a:rPr>
              <a:t>(714) 560-5660  </a:t>
            </a:r>
            <a:endParaRPr lang="en-US" sz="2800">
              <a:cs typeface="Calibri"/>
            </a:endParaRPr>
          </a:p>
          <a:p>
            <a:endParaRPr lang="en-US" sz="2800">
              <a:latin typeface="Arial"/>
              <a:cs typeface="Arial"/>
            </a:endParaRPr>
          </a:p>
          <a:p>
            <a:pPr>
              <a:spcBef>
                <a:spcPts val="1000"/>
              </a:spcBef>
            </a:pPr>
            <a:r>
              <a:rPr lang="en-US" sz="2800" b="1">
                <a:latin typeface="Arial"/>
                <a:cs typeface="Arial"/>
              </a:rPr>
              <a:t>Outreach</a:t>
            </a:r>
            <a:r>
              <a:rPr lang="en-US" sz="2800" b="1">
                <a:latin typeface="Arial"/>
                <a:ea typeface="+mn-lt"/>
                <a:cs typeface="+mn-lt"/>
              </a:rPr>
              <a:t>: </a:t>
            </a:r>
            <a:endParaRPr lang="en-US" sz="2800">
              <a:latin typeface="Arial"/>
              <a:ea typeface="+mn-lt"/>
              <a:cs typeface="Calibri" panose="020F0502020204030204"/>
            </a:endParaRPr>
          </a:p>
          <a:p>
            <a:pPr>
              <a:spcBef>
                <a:spcPts val="1000"/>
              </a:spcBef>
            </a:pPr>
            <a:r>
              <a:rPr lang="en-US" sz="2800">
                <a:latin typeface="Arial"/>
                <a:ea typeface="+mn-lt"/>
                <a:cs typeface="Arial"/>
              </a:rPr>
              <a:t>Nora Yeretzian</a:t>
            </a:r>
            <a:endParaRPr lang="en-US" sz="2800">
              <a:ea typeface="+mn-lt"/>
              <a:cs typeface="+mn-lt"/>
            </a:endParaRPr>
          </a:p>
          <a:p>
            <a:r>
              <a:rPr lang="en-US" sz="2800">
                <a:latin typeface="Arial"/>
                <a:ea typeface="+mn-lt"/>
                <a:cs typeface="Arial"/>
                <a:hlinkClick r:id="rId7"/>
              </a:rPr>
              <a:t>nyeretzian@octa.net</a:t>
            </a:r>
            <a:r>
              <a:rPr lang="en-US" sz="2800">
                <a:latin typeface="Arial"/>
                <a:ea typeface="+mn-lt"/>
                <a:cs typeface="Arial"/>
              </a:rPr>
              <a:t> </a:t>
            </a:r>
          </a:p>
          <a:p>
            <a:r>
              <a:rPr lang="en-US" sz="2800">
                <a:latin typeface="Arial"/>
                <a:ea typeface="+mn-lt"/>
                <a:cs typeface="Arial"/>
              </a:rPr>
              <a:t>(714) 560-5356</a:t>
            </a:r>
          </a:p>
          <a:p>
            <a:pPr algn="l"/>
            <a:endParaRPr lang="en-US" b="1">
              <a:cs typeface="Calibri"/>
            </a:endParaRPr>
          </a:p>
          <a:p>
            <a:endParaRPr lang="en-US">
              <a:cs typeface="Calibri"/>
            </a:endParaRPr>
          </a:p>
        </p:txBody>
      </p:sp>
      <p:sp>
        <p:nvSpPr>
          <p:cNvPr id="7" name="TextBox 6">
            <a:extLst>
              <a:ext uri="{FF2B5EF4-FFF2-40B4-BE49-F238E27FC236}">
                <a16:creationId xmlns:a16="http://schemas.microsoft.com/office/drawing/2014/main" id="{848073FD-756C-4196-B609-FF030924D12B}"/>
              </a:ext>
            </a:extLst>
          </p:cNvPr>
          <p:cNvSpPr txBox="1"/>
          <p:nvPr/>
        </p:nvSpPr>
        <p:spPr>
          <a:xfrm>
            <a:off x="1289715" y="5873087"/>
            <a:ext cx="988552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i="1">
                <a:latin typeface="Arial"/>
              </a:rPr>
              <a:t>All final comments must be received by Friday, May 14 to be considered.</a:t>
            </a:r>
            <a:r>
              <a:rPr lang="en-US" sz="2200" i="1">
                <a:latin typeface="Arial"/>
                <a:cs typeface="Arial"/>
              </a:rPr>
              <a:t>​</a:t>
            </a:r>
            <a:endParaRPr lang="en-US" sz="2200" i="1">
              <a:cs typeface="Calibri"/>
            </a:endParaRPr>
          </a:p>
        </p:txBody>
      </p:sp>
    </p:spTree>
    <p:extLst>
      <p:ext uri="{BB962C8B-B14F-4D97-AF65-F5344CB8AC3E}">
        <p14:creationId xmlns:p14="http://schemas.microsoft.com/office/powerpoint/2010/main" val="3872168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3391-4CA7-4E25-ADAA-D18297D23CAB}"/>
              </a:ext>
            </a:extLst>
          </p:cNvPr>
          <p:cNvSpPr>
            <a:spLocks noGrp="1"/>
          </p:cNvSpPr>
          <p:nvPr>
            <p:ph type="title"/>
          </p:nvPr>
        </p:nvSpPr>
        <p:spPr/>
        <p:txBody>
          <a:bodyPr/>
          <a:lstStyle/>
          <a:p>
            <a:r>
              <a:rPr lang="en-US" sz="3600" b="1" cap="all">
                <a:latin typeface="Arial"/>
                <a:cs typeface="Arial"/>
              </a:rPr>
              <a:t>EMSD Program Webpage </a:t>
            </a:r>
          </a:p>
        </p:txBody>
      </p:sp>
      <p:sp>
        <p:nvSpPr>
          <p:cNvPr id="3" name="Content Placeholder 2">
            <a:extLst>
              <a:ext uri="{FF2B5EF4-FFF2-40B4-BE49-F238E27FC236}">
                <a16:creationId xmlns:a16="http://schemas.microsoft.com/office/drawing/2014/main" id="{6084A229-192E-4195-B94C-AEA548289922}"/>
              </a:ext>
            </a:extLst>
          </p:cNvPr>
          <p:cNvSpPr>
            <a:spLocks noGrp="1"/>
          </p:cNvSpPr>
          <p:nvPr>
            <p:ph idx="1"/>
          </p:nvPr>
        </p:nvSpPr>
        <p:spPr>
          <a:xfrm>
            <a:off x="391886" y="1391041"/>
            <a:ext cx="10596199" cy="4745808"/>
          </a:xfrm>
        </p:spPr>
        <p:txBody>
          <a:bodyPr vert="horz" lIns="91440" tIns="45720" rIns="91440" bIns="45720" rtlCol="0" anchor="t">
            <a:normAutofit/>
          </a:bodyPr>
          <a:lstStyle/>
          <a:p>
            <a:pPr marL="0" indent="0" rtl="0" fontAlgn="base">
              <a:buNone/>
            </a:pPr>
            <a:endParaRPr lang="en-US">
              <a:solidFill>
                <a:srgbClr val="333333"/>
              </a:solidFill>
              <a:latin typeface="Arial"/>
              <a:cs typeface="Arial"/>
            </a:endParaRPr>
          </a:p>
          <a:p>
            <a:pPr marL="0" indent="0">
              <a:buNone/>
            </a:pPr>
            <a:endParaRPr lang="en-US">
              <a:solidFill>
                <a:srgbClr val="333333"/>
              </a:solidFill>
              <a:cs typeface="Arial"/>
            </a:endParaRPr>
          </a:p>
        </p:txBody>
      </p:sp>
      <p:sp>
        <p:nvSpPr>
          <p:cNvPr id="4" name="Slide Number Placeholder 3">
            <a:extLst>
              <a:ext uri="{FF2B5EF4-FFF2-40B4-BE49-F238E27FC236}">
                <a16:creationId xmlns:a16="http://schemas.microsoft.com/office/drawing/2014/main" id="{6427F28D-5358-4268-BFAC-83E1AAA6F508}"/>
              </a:ext>
            </a:extLst>
          </p:cNvPr>
          <p:cNvSpPr>
            <a:spLocks noGrp="1"/>
          </p:cNvSpPr>
          <p:nvPr>
            <p:ph type="sldNum" sz="quarter" idx="12"/>
          </p:nvPr>
        </p:nvSpPr>
        <p:spPr/>
        <p:txBody>
          <a:bodyPr/>
          <a:lstStyle/>
          <a:p>
            <a:fld id="{8F88728A-9E54-1B4F-A83C-486C5BF59F16}" type="slidenum">
              <a:rPr lang="en-US" smtClean="0"/>
              <a:pPr/>
              <a:t>23</a:t>
            </a:fld>
            <a:endParaRPr lang="en-US"/>
          </a:p>
        </p:txBody>
      </p:sp>
      <p:pic>
        <p:nvPicPr>
          <p:cNvPr id="12" name="Picture 11">
            <a:extLst>
              <a:ext uri="{FF2B5EF4-FFF2-40B4-BE49-F238E27FC236}">
                <a16:creationId xmlns:a16="http://schemas.microsoft.com/office/drawing/2014/main" id="{BD7AA3FB-8011-46E1-9876-DD3C78625B36}"/>
              </a:ext>
            </a:extLst>
          </p:cNvPr>
          <p:cNvPicPr>
            <a:picLocks noChangeAspect="1"/>
          </p:cNvPicPr>
          <p:nvPr/>
        </p:nvPicPr>
        <p:blipFill>
          <a:blip r:embed="rId3"/>
          <a:stretch>
            <a:fillRect/>
          </a:stretch>
        </p:blipFill>
        <p:spPr>
          <a:xfrm>
            <a:off x="1203915" y="1181370"/>
            <a:ext cx="9465719" cy="5540105"/>
          </a:xfrm>
          <a:prstGeom prst="rect">
            <a:avLst/>
          </a:prstGeom>
          <a:ln w="12700">
            <a:solidFill>
              <a:schemeClr val="tx2"/>
            </a:solidFill>
          </a:ln>
        </p:spPr>
      </p:pic>
    </p:spTree>
    <p:extLst>
      <p:ext uri="{BB962C8B-B14F-4D97-AF65-F5344CB8AC3E}">
        <p14:creationId xmlns:p14="http://schemas.microsoft.com/office/powerpoint/2010/main" val="1312356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3391-4CA7-4E25-ADAA-D18297D23CAB}"/>
              </a:ext>
            </a:extLst>
          </p:cNvPr>
          <p:cNvSpPr>
            <a:spLocks noGrp="1"/>
          </p:cNvSpPr>
          <p:nvPr>
            <p:ph type="title"/>
          </p:nvPr>
        </p:nvSpPr>
        <p:spPr/>
        <p:txBody>
          <a:bodyPr/>
          <a:lstStyle/>
          <a:p>
            <a:r>
              <a:rPr lang="en-US" sz="3600" b="1" cap="all">
                <a:latin typeface="Arial"/>
                <a:cs typeface="Arial"/>
              </a:rPr>
              <a:t>EMSD Program Webpage </a:t>
            </a:r>
          </a:p>
        </p:txBody>
      </p:sp>
      <p:sp>
        <p:nvSpPr>
          <p:cNvPr id="3" name="Content Placeholder 2">
            <a:extLst>
              <a:ext uri="{FF2B5EF4-FFF2-40B4-BE49-F238E27FC236}">
                <a16:creationId xmlns:a16="http://schemas.microsoft.com/office/drawing/2014/main" id="{6084A229-192E-4195-B94C-AEA548289922}"/>
              </a:ext>
            </a:extLst>
          </p:cNvPr>
          <p:cNvSpPr>
            <a:spLocks noGrp="1"/>
          </p:cNvSpPr>
          <p:nvPr>
            <p:ph idx="1"/>
          </p:nvPr>
        </p:nvSpPr>
        <p:spPr>
          <a:xfrm>
            <a:off x="391886" y="1391041"/>
            <a:ext cx="10596199" cy="4745808"/>
          </a:xfrm>
        </p:spPr>
        <p:txBody>
          <a:bodyPr vert="horz" lIns="91440" tIns="45720" rIns="91440" bIns="45720" rtlCol="0" anchor="t">
            <a:normAutofit/>
          </a:bodyPr>
          <a:lstStyle/>
          <a:p>
            <a:pPr marL="0" indent="0" rtl="0" fontAlgn="base">
              <a:buNone/>
            </a:pPr>
            <a:endParaRPr lang="en-US">
              <a:solidFill>
                <a:srgbClr val="333333"/>
              </a:solidFill>
              <a:latin typeface="Arial"/>
              <a:cs typeface="Arial"/>
            </a:endParaRPr>
          </a:p>
          <a:p>
            <a:pPr marL="0" indent="0">
              <a:buNone/>
            </a:pPr>
            <a:endParaRPr lang="en-US">
              <a:solidFill>
                <a:srgbClr val="333333"/>
              </a:solidFill>
              <a:cs typeface="Arial"/>
            </a:endParaRPr>
          </a:p>
        </p:txBody>
      </p:sp>
      <p:sp>
        <p:nvSpPr>
          <p:cNvPr id="4" name="Slide Number Placeholder 3">
            <a:extLst>
              <a:ext uri="{FF2B5EF4-FFF2-40B4-BE49-F238E27FC236}">
                <a16:creationId xmlns:a16="http://schemas.microsoft.com/office/drawing/2014/main" id="{6427F28D-5358-4268-BFAC-83E1AAA6F508}"/>
              </a:ext>
            </a:extLst>
          </p:cNvPr>
          <p:cNvSpPr>
            <a:spLocks noGrp="1"/>
          </p:cNvSpPr>
          <p:nvPr>
            <p:ph type="sldNum" sz="quarter" idx="12"/>
          </p:nvPr>
        </p:nvSpPr>
        <p:spPr/>
        <p:txBody>
          <a:bodyPr/>
          <a:lstStyle/>
          <a:p>
            <a:fld id="{8F88728A-9E54-1B4F-A83C-486C5BF59F16}" type="slidenum">
              <a:rPr lang="en-US" smtClean="0"/>
              <a:pPr/>
              <a:t>24</a:t>
            </a:fld>
            <a:endParaRPr lang="en-US"/>
          </a:p>
        </p:txBody>
      </p:sp>
      <p:pic>
        <p:nvPicPr>
          <p:cNvPr id="6" name="Picture 5">
            <a:extLst>
              <a:ext uri="{FF2B5EF4-FFF2-40B4-BE49-F238E27FC236}">
                <a16:creationId xmlns:a16="http://schemas.microsoft.com/office/drawing/2014/main" id="{BCB4F793-B569-443D-82AF-D318732E4689}"/>
              </a:ext>
            </a:extLst>
          </p:cNvPr>
          <p:cNvPicPr>
            <a:picLocks noChangeAspect="1"/>
          </p:cNvPicPr>
          <p:nvPr/>
        </p:nvPicPr>
        <p:blipFill>
          <a:blip r:embed="rId3"/>
          <a:stretch>
            <a:fillRect/>
          </a:stretch>
        </p:blipFill>
        <p:spPr>
          <a:xfrm>
            <a:off x="2229363" y="997528"/>
            <a:ext cx="7701603" cy="5558414"/>
          </a:xfrm>
          <a:prstGeom prst="rect">
            <a:avLst/>
          </a:prstGeom>
          <a:noFill/>
          <a:ln>
            <a:solidFill>
              <a:schemeClr val="tx2"/>
            </a:solidFill>
          </a:ln>
        </p:spPr>
      </p:pic>
    </p:spTree>
    <p:extLst>
      <p:ext uri="{BB962C8B-B14F-4D97-AF65-F5344CB8AC3E}">
        <p14:creationId xmlns:p14="http://schemas.microsoft.com/office/powerpoint/2010/main" val="347918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1">
            <a:extLst>
              <a:ext uri="{FF2B5EF4-FFF2-40B4-BE49-F238E27FC236}">
                <a16:creationId xmlns:a16="http://schemas.microsoft.com/office/drawing/2014/main" id="{B87C586B-E6E1-4128-9271-0525150BFDEF}"/>
              </a:ext>
            </a:extLst>
          </p:cNvPr>
          <p:cNvSpPr>
            <a:spLocks noGrp="1"/>
          </p:cNvSpPr>
          <p:nvPr>
            <p:ph sz="half" idx="1"/>
          </p:nvPr>
        </p:nvSpPr>
        <p:spPr>
          <a:xfrm>
            <a:off x="280125" y="1253334"/>
            <a:ext cx="6187350" cy="4553744"/>
          </a:xfrm>
        </p:spPr>
        <p:txBody>
          <a:bodyPr vert="horz" lIns="91440" tIns="45720" rIns="91440" bIns="45720" rtlCol="0" anchor="t">
            <a:normAutofit/>
          </a:bodyPr>
          <a:lstStyle/>
          <a:p>
            <a:r>
              <a:rPr lang="en-US" sz="2600">
                <a:solidFill>
                  <a:schemeClr val="tx1"/>
                </a:solidFill>
                <a:latin typeface="Arial"/>
                <a:cs typeface="Arial"/>
              </a:rPr>
              <a:t>Participant video and microphone functions will be disabled</a:t>
            </a:r>
          </a:p>
          <a:p>
            <a:pPr marL="0" indent="0">
              <a:buNone/>
            </a:pPr>
            <a:endParaRPr lang="en-US" sz="2600">
              <a:solidFill>
                <a:schemeClr val="tx1"/>
              </a:solidFill>
              <a:latin typeface="Arial" panose="020B0604020202020204" pitchFamily="34" charset="0"/>
              <a:cs typeface="Arial" panose="020B0604020202020204" pitchFamily="34" charset="0"/>
            </a:endParaRPr>
          </a:p>
          <a:p>
            <a:r>
              <a:rPr lang="en-US" sz="2600">
                <a:solidFill>
                  <a:schemeClr val="tx1"/>
                </a:solidFill>
                <a:latin typeface="Arial"/>
                <a:cs typeface="Arial"/>
              </a:rPr>
              <a:t>Questions can be submitted by clicking the Q&amp;A button and typing in questions</a:t>
            </a:r>
          </a:p>
          <a:p>
            <a:pPr marL="0" indent="0">
              <a:buNone/>
            </a:pPr>
            <a:endParaRPr lang="en-US" sz="2600">
              <a:solidFill>
                <a:schemeClr val="tx1"/>
              </a:solidFill>
              <a:latin typeface="Arial" panose="020B0604020202020204" pitchFamily="34" charset="0"/>
              <a:cs typeface="Arial" panose="020B0604020202020204" pitchFamily="34" charset="0"/>
            </a:endParaRPr>
          </a:p>
          <a:p>
            <a:r>
              <a:rPr lang="en-US" sz="2600">
                <a:solidFill>
                  <a:schemeClr val="tx1"/>
                </a:solidFill>
                <a:latin typeface="Arial"/>
                <a:cs typeface="Arial"/>
              </a:rPr>
              <a:t>Participants can also make spoken comments by raising their hand</a:t>
            </a:r>
            <a:br>
              <a:rPr lang="en-US" sz="2600">
                <a:solidFill>
                  <a:schemeClr val="tx1"/>
                </a:solidFill>
                <a:latin typeface="Arial" panose="020B0604020202020204" pitchFamily="34" charset="0"/>
                <a:cs typeface="Arial" panose="020B0604020202020204" pitchFamily="34" charset="0"/>
              </a:rPr>
            </a:br>
            <a:r>
              <a:rPr lang="en-US" sz="2600">
                <a:solidFill>
                  <a:schemeClr val="tx1"/>
                </a:solidFill>
                <a:latin typeface="Arial"/>
                <a:cs typeface="Arial"/>
              </a:rPr>
              <a:t>(* 9 on phones)</a:t>
            </a:r>
            <a:br>
              <a:rPr lang="en-US" sz="2600">
                <a:solidFill>
                  <a:schemeClr val="tx1"/>
                </a:solidFill>
                <a:latin typeface="Arial" panose="020B0604020202020204" pitchFamily="34" charset="0"/>
                <a:cs typeface="Arial" panose="020B0604020202020204" pitchFamily="34" charset="0"/>
              </a:rPr>
            </a:br>
            <a:r>
              <a:rPr lang="en-US" sz="2600">
                <a:solidFill>
                  <a:schemeClr val="tx1"/>
                </a:solidFill>
                <a:latin typeface="Arial"/>
                <a:cs typeface="Arial"/>
              </a:rPr>
              <a:t>– unmute yourself once it’s your turn to speak (* 6 on phones)</a:t>
            </a:r>
          </a:p>
          <a:p>
            <a:pPr marL="0" indent="0">
              <a:buNone/>
            </a:pPr>
            <a:endParaRPr lang="en-US"/>
          </a:p>
          <a:p>
            <a:endParaRPr lang="en-US"/>
          </a:p>
        </p:txBody>
      </p:sp>
      <p:sp>
        <p:nvSpPr>
          <p:cNvPr id="2" name="Title 1">
            <a:extLst>
              <a:ext uri="{FF2B5EF4-FFF2-40B4-BE49-F238E27FC236}">
                <a16:creationId xmlns:a16="http://schemas.microsoft.com/office/drawing/2014/main" id="{DB52ABC6-B672-413D-95E9-D9069031266B}"/>
              </a:ext>
            </a:extLst>
          </p:cNvPr>
          <p:cNvSpPr>
            <a:spLocks noGrp="1"/>
          </p:cNvSpPr>
          <p:nvPr>
            <p:ph type="title"/>
          </p:nvPr>
        </p:nvSpPr>
        <p:spPr>
          <a:xfrm>
            <a:off x="391885" y="2"/>
            <a:ext cx="11376561" cy="997526"/>
          </a:xfrm>
        </p:spPr>
        <p:txBody>
          <a:bodyPr wrap="none" anchor="ctr">
            <a:normAutofit/>
          </a:bodyPr>
          <a:lstStyle/>
          <a:p>
            <a:r>
              <a:rPr lang="en-US" sz="3600" b="1"/>
              <a:t>GUIDELINES</a:t>
            </a:r>
          </a:p>
        </p:txBody>
      </p:sp>
      <p:pic>
        <p:nvPicPr>
          <p:cNvPr id="1028" name="Picture 4">
            <a:extLst>
              <a:ext uri="{FF2B5EF4-FFF2-40B4-BE49-F238E27FC236}">
                <a16:creationId xmlns:a16="http://schemas.microsoft.com/office/drawing/2014/main" id="{D17C352B-DA59-49FC-8263-C23CFB7A7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9019" y="1775223"/>
            <a:ext cx="3428238" cy="7791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3BEF362-40E0-4E22-8466-CCB317956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91" y="2628600"/>
            <a:ext cx="2780695" cy="16322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zoom hand or chat icons">
            <a:extLst>
              <a:ext uri="{FF2B5EF4-FFF2-40B4-BE49-F238E27FC236}">
                <a16:creationId xmlns:a16="http://schemas.microsoft.com/office/drawing/2014/main" id="{63648475-E166-4583-BFCC-9E232AFA5B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913838"/>
            <a:ext cx="2387029" cy="164421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2B6C7864-7EF0-4766-A960-1688EAB4E9F4}"/>
              </a:ext>
            </a:extLst>
          </p:cNvPr>
          <p:cNvSpPr>
            <a:spLocks noGrp="1"/>
          </p:cNvSpPr>
          <p:nvPr>
            <p:ph type="sldNum" sz="quarter" idx="12"/>
          </p:nvPr>
        </p:nvSpPr>
        <p:spPr>
          <a:xfrm>
            <a:off x="11186556" y="6127669"/>
            <a:ext cx="843148" cy="593806"/>
          </a:xfrm>
        </p:spPr>
        <p:txBody>
          <a:bodyPr/>
          <a:lstStyle/>
          <a:p>
            <a:fld id="{8F88728A-9E54-1B4F-A83C-486C5BF59F16}" type="slidenum">
              <a:rPr lang="en-US" smtClean="0"/>
              <a:pPr/>
              <a:t>3</a:t>
            </a:fld>
            <a:endParaRPr lang="en-US"/>
          </a:p>
        </p:txBody>
      </p:sp>
    </p:spTree>
    <p:extLst>
      <p:ext uri="{BB962C8B-B14F-4D97-AF65-F5344CB8AC3E}">
        <p14:creationId xmlns:p14="http://schemas.microsoft.com/office/powerpoint/2010/main" val="234113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749794-0020-4D78-A5D9-AD1D6A2AC7B2}"/>
              </a:ext>
            </a:extLst>
          </p:cNvPr>
          <p:cNvSpPr>
            <a:spLocks noGrp="1"/>
          </p:cNvSpPr>
          <p:nvPr>
            <p:ph idx="4294967295"/>
          </p:nvPr>
        </p:nvSpPr>
        <p:spPr>
          <a:xfrm>
            <a:off x="2614245" y="2565778"/>
            <a:ext cx="6904893" cy="1384899"/>
          </a:xfrm>
        </p:spPr>
        <p:txBody>
          <a:bodyPr>
            <a:normAutofit fontScale="92500"/>
          </a:bodyPr>
          <a:lstStyle/>
          <a:p>
            <a:pPr marL="0" indent="0">
              <a:buNone/>
            </a:pPr>
            <a:r>
              <a:rPr lang="en-US" sz="8800" b="1">
                <a:solidFill>
                  <a:srgbClr val="0070C0"/>
                </a:solidFill>
                <a:latin typeface="Arial" panose="020B0604020202020204" pitchFamily="34" charset="0"/>
                <a:cs typeface="Arial" panose="020B0604020202020204" pitchFamily="34" charset="0"/>
              </a:rPr>
              <a:t>Presentation</a:t>
            </a:r>
          </a:p>
        </p:txBody>
      </p:sp>
      <p:sp>
        <p:nvSpPr>
          <p:cNvPr id="4" name="Slide Number Placeholder 3">
            <a:extLst>
              <a:ext uri="{FF2B5EF4-FFF2-40B4-BE49-F238E27FC236}">
                <a16:creationId xmlns:a16="http://schemas.microsoft.com/office/drawing/2014/main" id="{B5D329B9-1C54-4D69-B8F2-DC60B53A5D6F}"/>
              </a:ext>
            </a:extLst>
          </p:cNvPr>
          <p:cNvSpPr>
            <a:spLocks noGrp="1"/>
          </p:cNvSpPr>
          <p:nvPr>
            <p:ph type="sldNum" sz="quarter" idx="4294967295"/>
          </p:nvPr>
        </p:nvSpPr>
        <p:spPr>
          <a:xfrm>
            <a:off x="11349038" y="6127750"/>
            <a:ext cx="842962" cy="593725"/>
          </a:xfrm>
          <a:prstGeom prst="rect">
            <a:avLst/>
          </a:prstGeom>
        </p:spPr>
        <p:txBody>
          <a:bodyPr/>
          <a:lstStyle/>
          <a:p>
            <a:fld id="{8F88728A-9E54-1B4F-A83C-486C5BF59F16}" type="slidenum">
              <a:rPr lang="en-US" smtClean="0"/>
              <a:pPr/>
              <a:t>4</a:t>
            </a:fld>
            <a:endParaRPr lang="en-US"/>
          </a:p>
        </p:txBody>
      </p:sp>
    </p:spTree>
    <p:extLst>
      <p:ext uri="{BB962C8B-B14F-4D97-AF65-F5344CB8AC3E}">
        <p14:creationId xmlns:p14="http://schemas.microsoft.com/office/powerpoint/2010/main" val="203784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E57A-C58B-4FA9-9B76-118EB6152EE0}"/>
              </a:ext>
            </a:extLst>
          </p:cNvPr>
          <p:cNvSpPr>
            <a:spLocks noGrp="1"/>
          </p:cNvSpPr>
          <p:nvPr>
            <p:ph type="title"/>
          </p:nvPr>
        </p:nvSpPr>
        <p:spPr/>
        <p:txBody>
          <a:bodyPr>
            <a:normAutofit/>
          </a:bodyPr>
          <a:lstStyle/>
          <a:p>
            <a:r>
              <a:rPr lang="en-US" sz="3600" b="1">
                <a:latin typeface="Arial"/>
                <a:cs typeface="Arial"/>
              </a:rPr>
              <a:t>OVERVIEW</a:t>
            </a:r>
            <a:endParaRPr lang="en-US" sz="3600"/>
          </a:p>
        </p:txBody>
      </p:sp>
      <p:sp>
        <p:nvSpPr>
          <p:cNvPr id="3" name="Content Placeholder 2">
            <a:extLst>
              <a:ext uri="{FF2B5EF4-FFF2-40B4-BE49-F238E27FC236}">
                <a16:creationId xmlns:a16="http://schemas.microsoft.com/office/drawing/2014/main" id="{3053A0F7-5C70-4ADF-9A4D-E8E441C1E846}"/>
              </a:ext>
            </a:extLst>
          </p:cNvPr>
          <p:cNvSpPr>
            <a:spLocks noGrp="1"/>
          </p:cNvSpPr>
          <p:nvPr>
            <p:ph idx="1"/>
          </p:nvPr>
        </p:nvSpPr>
        <p:spPr>
          <a:xfrm>
            <a:off x="305098" y="1233569"/>
            <a:ext cx="5088273" cy="5322277"/>
          </a:xfrm>
        </p:spPr>
        <p:txBody>
          <a:bodyPr vert="horz" lIns="91440" tIns="45720" rIns="91440" bIns="45720" rtlCol="0" anchor="t">
            <a:normAutofit/>
          </a:bodyPr>
          <a:lstStyle/>
          <a:p>
            <a:pPr fontAlgn="base">
              <a:lnSpc>
                <a:spcPct val="100000"/>
              </a:lnSpc>
              <a:spcBef>
                <a:spcPts val="1400"/>
              </a:spcBef>
            </a:pPr>
            <a:r>
              <a:rPr lang="en-US" sz="2600">
                <a:solidFill>
                  <a:schemeClr val="tx1"/>
                </a:solidFill>
                <a:latin typeface="Arial"/>
                <a:cs typeface="Arial"/>
              </a:rPr>
              <a:t>Background</a:t>
            </a:r>
          </a:p>
          <a:p>
            <a:pPr fontAlgn="base">
              <a:lnSpc>
                <a:spcPct val="100000"/>
              </a:lnSpc>
              <a:spcBef>
                <a:spcPts val="1400"/>
              </a:spcBef>
            </a:pPr>
            <a:r>
              <a:rPr lang="en-US" sz="2600">
                <a:solidFill>
                  <a:schemeClr val="tx1"/>
                </a:solidFill>
                <a:latin typeface="Arial"/>
                <a:cs typeface="Arial"/>
              </a:rPr>
              <a:t>Goals</a:t>
            </a:r>
          </a:p>
          <a:p>
            <a:pPr>
              <a:lnSpc>
                <a:spcPct val="100000"/>
              </a:lnSpc>
              <a:spcBef>
                <a:spcPts val="1400"/>
              </a:spcBef>
            </a:pPr>
            <a:r>
              <a:rPr lang="en-US" sz="2600">
                <a:solidFill>
                  <a:schemeClr val="tx1"/>
                </a:solidFill>
                <a:latin typeface="Arial"/>
                <a:cs typeface="Arial"/>
              </a:rPr>
              <a:t>Prior Call</a:t>
            </a:r>
          </a:p>
          <a:p>
            <a:pPr>
              <a:lnSpc>
                <a:spcPct val="100000"/>
              </a:lnSpc>
              <a:spcBef>
                <a:spcPts val="1400"/>
              </a:spcBef>
            </a:pPr>
            <a:r>
              <a:rPr lang="en-US" sz="2600">
                <a:solidFill>
                  <a:schemeClr val="tx1"/>
                </a:solidFill>
                <a:latin typeface="Arial"/>
                <a:cs typeface="Arial"/>
              </a:rPr>
              <a:t>Coordinated Plan</a:t>
            </a:r>
            <a:endParaRPr lang="en-US" sz="2600">
              <a:solidFill>
                <a:schemeClr val="tx1"/>
              </a:solidFill>
            </a:endParaRPr>
          </a:p>
          <a:p>
            <a:pPr fontAlgn="base">
              <a:lnSpc>
                <a:spcPct val="100000"/>
              </a:lnSpc>
              <a:spcBef>
                <a:spcPts val="1400"/>
              </a:spcBef>
            </a:pPr>
            <a:r>
              <a:rPr lang="en-US" sz="2600">
                <a:solidFill>
                  <a:schemeClr val="tx1"/>
                </a:solidFill>
                <a:latin typeface="Arial"/>
                <a:cs typeface="Arial"/>
              </a:rPr>
              <a:t>Fiscal Year 2021 Call Overview</a:t>
            </a:r>
          </a:p>
          <a:p>
            <a:pPr>
              <a:lnSpc>
                <a:spcPct val="100000"/>
              </a:lnSpc>
              <a:spcBef>
                <a:spcPts val="1400"/>
              </a:spcBef>
            </a:pPr>
            <a:r>
              <a:rPr lang="en-US" sz="2600">
                <a:solidFill>
                  <a:schemeClr val="tx1"/>
                </a:solidFill>
                <a:latin typeface="Arial"/>
                <a:cs typeface="Arial"/>
              </a:rPr>
              <a:t>Draft Guidelines</a:t>
            </a:r>
            <a:endParaRPr lang="en-US" sz="2600">
              <a:solidFill>
                <a:schemeClr val="tx1"/>
              </a:solidFill>
            </a:endParaRPr>
          </a:p>
          <a:p>
            <a:pPr>
              <a:lnSpc>
                <a:spcPct val="100000"/>
              </a:lnSpc>
              <a:spcBef>
                <a:spcPts val="1400"/>
              </a:spcBef>
            </a:pPr>
            <a:r>
              <a:rPr lang="en-US" sz="2600">
                <a:solidFill>
                  <a:schemeClr val="tx1"/>
                </a:solidFill>
                <a:latin typeface="Arial"/>
                <a:cs typeface="Arial"/>
              </a:rPr>
              <a:t>Schedule</a:t>
            </a:r>
          </a:p>
          <a:p>
            <a:pPr>
              <a:spcBef>
                <a:spcPts val="1400"/>
              </a:spcBef>
            </a:pPr>
            <a:r>
              <a:rPr lang="en-US" sz="2600">
                <a:solidFill>
                  <a:schemeClr val="tx1"/>
                </a:solidFill>
                <a:latin typeface="Arial"/>
                <a:cs typeface="Arial"/>
              </a:rPr>
              <a:t>Feedback</a:t>
            </a:r>
          </a:p>
        </p:txBody>
      </p:sp>
      <p:sp>
        <p:nvSpPr>
          <p:cNvPr id="4" name="Slide Number Placeholder 3">
            <a:extLst>
              <a:ext uri="{FF2B5EF4-FFF2-40B4-BE49-F238E27FC236}">
                <a16:creationId xmlns:a16="http://schemas.microsoft.com/office/drawing/2014/main" id="{BC9ED320-2179-48C3-A920-5DA7C646DCCA}"/>
              </a:ext>
            </a:extLst>
          </p:cNvPr>
          <p:cNvSpPr>
            <a:spLocks noGrp="1"/>
          </p:cNvSpPr>
          <p:nvPr>
            <p:ph type="sldNum" sz="quarter" idx="12"/>
          </p:nvPr>
        </p:nvSpPr>
        <p:spPr/>
        <p:txBody>
          <a:bodyPr/>
          <a:lstStyle/>
          <a:p>
            <a:fld id="{8F88728A-9E54-1B4F-A83C-486C5BF59F16}" type="slidenum">
              <a:rPr lang="en-US" smtClean="0"/>
              <a:pPr/>
              <a:t>5</a:t>
            </a:fld>
            <a:endParaRPr lang="en-US"/>
          </a:p>
        </p:txBody>
      </p:sp>
      <p:sp>
        <p:nvSpPr>
          <p:cNvPr id="5" name="Rectangle 4">
            <a:extLst>
              <a:ext uri="{FF2B5EF4-FFF2-40B4-BE49-F238E27FC236}">
                <a16:creationId xmlns:a16="http://schemas.microsoft.com/office/drawing/2014/main" id="{6274B131-279D-496F-A75A-07CCEBE50247}"/>
              </a:ext>
            </a:extLst>
          </p:cNvPr>
          <p:cNvSpPr/>
          <p:nvPr/>
        </p:nvSpPr>
        <p:spPr>
          <a:xfrm>
            <a:off x="3048000" y="2204851"/>
            <a:ext cx="6096000" cy="373757"/>
          </a:xfrm>
          <a:prstGeom prst="rect">
            <a:avLst/>
          </a:prstGeom>
        </p:spPr>
        <p:txBody>
          <a:bodyPr>
            <a:spAutoFit/>
          </a:bodyPr>
          <a:lstStyle/>
          <a:p>
            <a:pPr algn="just" fontAlgn="base">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6" descr="A group of people standing around a bus&#10;&#10;Description automatically generated">
            <a:extLst>
              <a:ext uri="{FF2B5EF4-FFF2-40B4-BE49-F238E27FC236}">
                <a16:creationId xmlns:a16="http://schemas.microsoft.com/office/drawing/2014/main" id="{A56C7BA7-F6C0-4B2A-AF0A-F7C881A4216D}"/>
              </a:ext>
            </a:extLst>
          </p:cNvPr>
          <p:cNvPicPr>
            <a:picLocks noChangeAspect="1"/>
          </p:cNvPicPr>
          <p:nvPr/>
        </p:nvPicPr>
        <p:blipFill>
          <a:blip r:embed="rId3"/>
          <a:stretch>
            <a:fillRect/>
          </a:stretch>
        </p:blipFill>
        <p:spPr>
          <a:xfrm>
            <a:off x="5594128" y="1976359"/>
            <a:ext cx="6292774" cy="3357641"/>
          </a:xfrm>
          <a:prstGeom prst="rect">
            <a:avLst/>
          </a:prstGeom>
        </p:spPr>
      </p:pic>
    </p:spTree>
    <p:extLst>
      <p:ext uri="{BB962C8B-B14F-4D97-AF65-F5344CB8AC3E}">
        <p14:creationId xmlns:p14="http://schemas.microsoft.com/office/powerpoint/2010/main" val="3747808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E57A-C58B-4FA9-9B76-118EB6152EE0}"/>
              </a:ext>
            </a:extLst>
          </p:cNvPr>
          <p:cNvSpPr>
            <a:spLocks noGrp="1"/>
          </p:cNvSpPr>
          <p:nvPr>
            <p:ph type="title"/>
          </p:nvPr>
        </p:nvSpPr>
        <p:spPr/>
        <p:txBody>
          <a:bodyPr>
            <a:normAutofit/>
          </a:bodyPr>
          <a:lstStyle/>
          <a:p>
            <a:r>
              <a:rPr lang="en-US" sz="3600" b="1"/>
              <a:t>PROGRAM BACKGROUND</a:t>
            </a:r>
            <a:r>
              <a:rPr lang="en-US" sz="3200"/>
              <a:t> </a:t>
            </a:r>
          </a:p>
        </p:txBody>
      </p:sp>
      <p:sp>
        <p:nvSpPr>
          <p:cNvPr id="3" name="Content Placeholder 2">
            <a:extLst>
              <a:ext uri="{FF2B5EF4-FFF2-40B4-BE49-F238E27FC236}">
                <a16:creationId xmlns:a16="http://schemas.microsoft.com/office/drawing/2014/main" id="{3053A0F7-5C70-4ADF-9A4D-E8E441C1E846}"/>
              </a:ext>
            </a:extLst>
          </p:cNvPr>
          <p:cNvSpPr>
            <a:spLocks noGrp="1"/>
          </p:cNvSpPr>
          <p:nvPr>
            <p:ph idx="1"/>
          </p:nvPr>
        </p:nvSpPr>
        <p:spPr>
          <a:xfrm>
            <a:off x="635000" y="1253331"/>
            <a:ext cx="10614440" cy="4863295"/>
          </a:xfrm>
        </p:spPr>
        <p:txBody>
          <a:bodyPr vert="horz" lIns="91440" tIns="45720" rIns="91440" bIns="45720" rtlCol="0" anchor="t">
            <a:normAutofit/>
          </a:bodyPr>
          <a:lstStyle/>
          <a:p>
            <a:pPr marL="0" indent="0">
              <a:buNone/>
            </a:pPr>
            <a:endParaRPr lang="en-US" sz="120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a:solidFill>
                  <a:schemeClr val="tx1"/>
                </a:solidFill>
                <a:latin typeface="Arial"/>
                <a:ea typeface="Times New Roman" panose="02020603050405020304" pitchFamily="18" charset="0"/>
                <a:cs typeface="Times New Roman"/>
              </a:rPr>
              <a:t>OCTA’s </a:t>
            </a:r>
            <a:r>
              <a:rPr lang="en-US">
                <a:solidFill>
                  <a:schemeClr val="tx1"/>
                </a:solidFill>
                <a:latin typeface="Arial"/>
                <a:cs typeface="Arial"/>
              </a:rPr>
              <a:t>Enhanced Mobility for Seniors and Disabled (</a:t>
            </a:r>
            <a:r>
              <a:rPr lang="en-US">
                <a:solidFill>
                  <a:schemeClr val="tx1"/>
                </a:solidFill>
                <a:latin typeface="Arial"/>
                <a:ea typeface="Times New Roman" panose="02020603050405020304" pitchFamily="18" charset="0"/>
                <a:cs typeface="Times New Roman"/>
              </a:rPr>
              <a:t>EMSD) grant program is:</a:t>
            </a:r>
          </a:p>
          <a:p>
            <a:pPr marL="0" indent="0">
              <a:buNone/>
            </a:pPr>
            <a:endParaRPr lang="en-US" sz="120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lvl="1"/>
            <a:r>
              <a:rPr lang="en-US" sz="2800">
                <a:solidFill>
                  <a:schemeClr val="tx1"/>
                </a:solidFill>
                <a:latin typeface="Arial"/>
                <a:ea typeface="Times New Roman" panose="02020603050405020304" pitchFamily="18" charset="0"/>
                <a:cs typeface="Times New Roman"/>
              </a:rPr>
              <a:t>Based on Federal Transit Administration Section 5310 grant program - 49 U.S.C. 5310 </a:t>
            </a:r>
          </a:p>
          <a:p>
            <a:pPr marL="457200" lvl="1" indent="0">
              <a:buNone/>
            </a:pPr>
            <a:endParaRPr lang="en-US" sz="2800">
              <a:solidFill>
                <a:schemeClr val="tx1"/>
              </a:solidFill>
              <a:latin typeface="Arial"/>
              <a:ea typeface="Times New Roman" panose="02020603050405020304" pitchFamily="18" charset="0"/>
              <a:cs typeface="Times New Roman"/>
            </a:endParaRPr>
          </a:p>
          <a:p>
            <a:pPr lvl="1"/>
            <a:r>
              <a:rPr lang="en-US" sz="2800">
                <a:solidFill>
                  <a:schemeClr val="tx1"/>
                </a:solidFill>
                <a:latin typeface="Arial"/>
                <a:ea typeface="Times New Roman" panose="02020603050405020304" pitchFamily="18" charset="0"/>
                <a:cs typeface="Times New Roman"/>
              </a:rPr>
              <a:t>Guided by the Coordinated Plan</a:t>
            </a:r>
          </a:p>
          <a:p>
            <a:pPr lvl="2">
              <a:buFont typeface="Courier New"/>
              <a:buChar char="o"/>
            </a:pPr>
            <a:r>
              <a:rPr lang="en-US" sz="2400">
                <a:solidFill>
                  <a:schemeClr val="tx1"/>
                </a:solidFill>
                <a:latin typeface="Arial"/>
                <a:ea typeface="Times New Roman" panose="02020603050405020304" pitchFamily="18" charset="0"/>
                <a:cs typeface="Times New Roman"/>
              </a:rPr>
              <a:t> Approved by the OCTA Board of Directors on November 23, 2020</a:t>
            </a:r>
          </a:p>
        </p:txBody>
      </p:sp>
      <p:sp>
        <p:nvSpPr>
          <p:cNvPr id="4" name="Slide Number Placeholder 3">
            <a:extLst>
              <a:ext uri="{FF2B5EF4-FFF2-40B4-BE49-F238E27FC236}">
                <a16:creationId xmlns:a16="http://schemas.microsoft.com/office/drawing/2014/main" id="{BC9ED320-2179-48C3-A920-5DA7C646DCCA}"/>
              </a:ext>
            </a:extLst>
          </p:cNvPr>
          <p:cNvSpPr>
            <a:spLocks noGrp="1"/>
          </p:cNvSpPr>
          <p:nvPr>
            <p:ph type="sldNum" sz="quarter" idx="12"/>
          </p:nvPr>
        </p:nvSpPr>
        <p:spPr/>
        <p:txBody>
          <a:bodyPr/>
          <a:lstStyle/>
          <a:p>
            <a:fld id="{8F88728A-9E54-1B4F-A83C-486C5BF59F16}" type="slidenum">
              <a:rPr lang="en-US" smtClean="0"/>
              <a:pPr/>
              <a:t>6</a:t>
            </a:fld>
            <a:endParaRPr lang="en-US"/>
          </a:p>
        </p:txBody>
      </p:sp>
      <p:sp>
        <p:nvSpPr>
          <p:cNvPr id="5" name="Rectangle 4">
            <a:extLst>
              <a:ext uri="{FF2B5EF4-FFF2-40B4-BE49-F238E27FC236}">
                <a16:creationId xmlns:a16="http://schemas.microsoft.com/office/drawing/2014/main" id="{6274B131-279D-496F-A75A-07CCEBE50247}"/>
              </a:ext>
            </a:extLst>
          </p:cNvPr>
          <p:cNvSpPr/>
          <p:nvPr/>
        </p:nvSpPr>
        <p:spPr>
          <a:xfrm>
            <a:off x="3048000" y="2204851"/>
            <a:ext cx="6096000" cy="373757"/>
          </a:xfrm>
          <a:prstGeom prst="rect">
            <a:avLst/>
          </a:prstGeom>
        </p:spPr>
        <p:txBody>
          <a:bodyPr>
            <a:spAutoFit/>
          </a:bodyPr>
          <a:lstStyle/>
          <a:p>
            <a:pPr algn="just" fontAlgn="base">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43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E57A-C58B-4FA9-9B76-118EB6152EE0}"/>
              </a:ext>
            </a:extLst>
          </p:cNvPr>
          <p:cNvSpPr>
            <a:spLocks noGrp="1"/>
          </p:cNvSpPr>
          <p:nvPr>
            <p:ph type="title"/>
          </p:nvPr>
        </p:nvSpPr>
        <p:spPr/>
        <p:txBody>
          <a:bodyPr>
            <a:normAutofit/>
          </a:bodyPr>
          <a:lstStyle/>
          <a:p>
            <a:r>
              <a:rPr lang="en-US" sz="3600" b="1"/>
              <a:t>PROGRAM GOALS</a:t>
            </a:r>
            <a:r>
              <a:rPr lang="en-US" sz="3200" b="1"/>
              <a:t> </a:t>
            </a:r>
            <a:r>
              <a:rPr lang="en-US" sz="3200"/>
              <a:t> </a:t>
            </a:r>
          </a:p>
        </p:txBody>
      </p:sp>
      <p:sp>
        <p:nvSpPr>
          <p:cNvPr id="3" name="Content Placeholder 2">
            <a:extLst>
              <a:ext uri="{FF2B5EF4-FFF2-40B4-BE49-F238E27FC236}">
                <a16:creationId xmlns:a16="http://schemas.microsoft.com/office/drawing/2014/main" id="{3053A0F7-5C70-4ADF-9A4D-E8E441C1E846}"/>
              </a:ext>
            </a:extLst>
          </p:cNvPr>
          <p:cNvSpPr>
            <a:spLocks noGrp="1"/>
          </p:cNvSpPr>
          <p:nvPr>
            <p:ph idx="1"/>
          </p:nvPr>
        </p:nvSpPr>
        <p:spPr>
          <a:xfrm>
            <a:off x="635000" y="1253331"/>
            <a:ext cx="9841396" cy="4863295"/>
          </a:xfrm>
        </p:spPr>
        <p:txBody>
          <a:bodyPr vert="horz" lIns="91440" tIns="45720" rIns="91440" bIns="45720" rtlCol="0" anchor="t">
            <a:normAutofit/>
          </a:bodyPr>
          <a:lstStyle/>
          <a:p>
            <a:pPr marL="0" indent="0">
              <a:buNone/>
            </a:pPr>
            <a:endParaRPr lang="en-US" sz="1200">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1800"/>
              </a:spcBef>
              <a:buNone/>
            </a:pPr>
            <a:r>
              <a:rPr lang="en-US">
                <a:solidFill>
                  <a:schemeClr val="tx1"/>
                </a:solidFill>
                <a:latin typeface="Arial"/>
                <a:ea typeface="Times New Roman" panose="02020603050405020304" pitchFamily="18" charset="0"/>
                <a:cs typeface="Times New Roman"/>
              </a:rPr>
              <a:t>EMSD grant program is designed to:</a:t>
            </a:r>
          </a:p>
          <a:p>
            <a:pPr lvl="1">
              <a:spcBef>
                <a:spcPts val="1800"/>
              </a:spcBef>
            </a:pPr>
            <a:r>
              <a:rPr lang="en-US" sz="2800">
                <a:solidFill>
                  <a:schemeClr val="tx1"/>
                </a:solidFill>
                <a:latin typeface="Arial"/>
                <a:ea typeface="Times New Roman" panose="02020603050405020304" pitchFamily="18" charset="0"/>
                <a:cs typeface="Times New Roman"/>
              </a:rPr>
              <a:t>Offer grants based on Coordinated Plan to meet  transportation needs of seniors and disabled</a:t>
            </a:r>
          </a:p>
          <a:p>
            <a:pPr lvl="1">
              <a:spcBef>
                <a:spcPts val="1800"/>
              </a:spcBef>
            </a:pPr>
            <a:r>
              <a:rPr lang="en-US" sz="2800">
                <a:solidFill>
                  <a:schemeClr val="tx1"/>
                </a:solidFill>
                <a:latin typeface="Arial"/>
                <a:ea typeface="Times New Roman" panose="02020603050405020304" pitchFamily="18" charset="0"/>
                <a:cs typeface="Times New Roman"/>
              </a:rPr>
              <a:t>Provide local funds in lieu of federal funds</a:t>
            </a:r>
          </a:p>
          <a:p>
            <a:pPr lvl="1">
              <a:spcBef>
                <a:spcPts val="1800"/>
              </a:spcBef>
            </a:pPr>
            <a:r>
              <a:rPr lang="en-US" sz="2800">
                <a:solidFill>
                  <a:schemeClr val="tx1"/>
                </a:solidFill>
                <a:latin typeface="Arial"/>
                <a:ea typeface="Times New Roman" panose="02020603050405020304" pitchFamily="18" charset="0"/>
                <a:cs typeface="Times New Roman"/>
              </a:rPr>
              <a:t>Reduce the risk of non-compliance for OCTA and grantees</a:t>
            </a:r>
            <a:endParaRPr lang="en-US" sz="280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C9ED320-2179-48C3-A920-5DA7C646DCCA}"/>
              </a:ext>
            </a:extLst>
          </p:cNvPr>
          <p:cNvSpPr>
            <a:spLocks noGrp="1"/>
          </p:cNvSpPr>
          <p:nvPr>
            <p:ph type="sldNum" sz="quarter" idx="12"/>
          </p:nvPr>
        </p:nvSpPr>
        <p:spPr/>
        <p:txBody>
          <a:bodyPr/>
          <a:lstStyle/>
          <a:p>
            <a:fld id="{8F88728A-9E54-1B4F-A83C-486C5BF59F16}" type="slidenum">
              <a:rPr lang="en-US" smtClean="0"/>
              <a:pPr/>
              <a:t>7</a:t>
            </a:fld>
            <a:endParaRPr lang="en-US"/>
          </a:p>
        </p:txBody>
      </p:sp>
      <p:sp>
        <p:nvSpPr>
          <p:cNvPr id="5" name="Rectangle 4">
            <a:extLst>
              <a:ext uri="{FF2B5EF4-FFF2-40B4-BE49-F238E27FC236}">
                <a16:creationId xmlns:a16="http://schemas.microsoft.com/office/drawing/2014/main" id="{6274B131-279D-496F-A75A-07CCEBE50247}"/>
              </a:ext>
            </a:extLst>
          </p:cNvPr>
          <p:cNvSpPr/>
          <p:nvPr/>
        </p:nvSpPr>
        <p:spPr>
          <a:xfrm>
            <a:off x="3048000" y="2204851"/>
            <a:ext cx="6096000" cy="373757"/>
          </a:xfrm>
          <a:prstGeom prst="rect">
            <a:avLst/>
          </a:prstGeom>
        </p:spPr>
        <p:txBody>
          <a:bodyPr>
            <a:spAutoFit/>
          </a:bodyPr>
          <a:lstStyle/>
          <a:p>
            <a:pPr algn="just" fontAlgn="base">
              <a:lnSpc>
                <a:spcPct val="107000"/>
              </a:lnSpc>
            </a:pPr>
            <a:r>
              <a:rPr lang="en-US">
                <a:latin typeface="Arial" panose="020B0604020202020204" pitchFamily="34" charset="0"/>
                <a:ea typeface="Times New Roman" panose="02020603050405020304" pitchFamily="18" charset="0"/>
                <a:cs typeface="Times New Roman" panose="02020603050405020304" pitchFamily="18" charset="0"/>
              </a:rPr>
              <a:t> </a:t>
            </a:r>
            <a:endParaRPr lang="en-US">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391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1C32-6B55-4B12-A1F7-E37B3D2964C9}"/>
              </a:ext>
            </a:extLst>
          </p:cNvPr>
          <p:cNvSpPr>
            <a:spLocks noGrp="1"/>
          </p:cNvSpPr>
          <p:nvPr>
            <p:ph type="title"/>
          </p:nvPr>
        </p:nvSpPr>
        <p:spPr/>
        <p:txBody>
          <a:bodyPr>
            <a:normAutofit/>
          </a:bodyPr>
          <a:lstStyle/>
          <a:p>
            <a:r>
              <a:rPr lang="en-US" sz="3600" b="1" cap="all"/>
              <a:t>Prior Call </a:t>
            </a:r>
          </a:p>
        </p:txBody>
      </p:sp>
      <p:sp>
        <p:nvSpPr>
          <p:cNvPr id="3" name="Content Placeholder 2">
            <a:extLst>
              <a:ext uri="{FF2B5EF4-FFF2-40B4-BE49-F238E27FC236}">
                <a16:creationId xmlns:a16="http://schemas.microsoft.com/office/drawing/2014/main" id="{352FFB60-B3FC-4989-9241-28E4BAF8CBC6}"/>
              </a:ext>
            </a:extLst>
          </p:cNvPr>
          <p:cNvSpPr>
            <a:spLocks noGrp="1"/>
          </p:cNvSpPr>
          <p:nvPr>
            <p:ph idx="1"/>
          </p:nvPr>
        </p:nvSpPr>
        <p:spPr>
          <a:xfrm>
            <a:off x="579626" y="1426512"/>
            <a:ext cx="10053205" cy="4701157"/>
          </a:xfrm>
        </p:spPr>
        <p:txBody>
          <a:bodyPr vert="horz" lIns="91440" tIns="45720" rIns="91440" bIns="45720" rtlCol="0" anchor="t">
            <a:normAutofit/>
          </a:bodyPr>
          <a:lstStyle/>
          <a:p>
            <a:pPr>
              <a:spcBef>
                <a:spcPts val="1800"/>
              </a:spcBef>
            </a:pPr>
            <a:r>
              <a:rPr lang="en-US">
                <a:solidFill>
                  <a:schemeClr val="tx1"/>
                </a:solidFill>
                <a:latin typeface="Arial"/>
                <a:cs typeface="Arial"/>
              </a:rPr>
              <a:t>Covered October 2018 – September 2020</a:t>
            </a:r>
          </a:p>
          <a:p>
            <a:pPr>
              <a:spcBef>
                <a:spcPts val="1800"/>
              </a:spcBef>
            </a:pPr>
            <a:r>
              <a:rPr lang="en-US">
                <a:solidFill>
                  <a:schemeClr val="tx1"/>
                </a:solidFill>
                <a:latin typeface="Arial"/>
                <a:cs typeface="Arial"/>
              </a:rPr>
              <a:t>Awarded $1.252 million to 6 agencies</a:t>
            </a:r>
          </a:p>
          <a:p>
            <a:pPr>
              <a:spcBef>
                <a:spcPts val="1800"/>
              </a:spcBef>
            </a:pPr>
            <a:r>
              <a:rPr lang="en-US">
                <a:solidFill>
                  <a:schemeClr val="tx1"/>
                </a:solidFill>
                <a:latin typeface="Arial"/>
                <a:cs typeface="Arial"/>
              </a:rPr>
              <a:t>Eligible projects:</a:t>
            </a:r>
          </a:p>
          <a:p>
            <a:pPr lvl="1">
              <a:spcBef>
                <a:spcPts val="1800"/>
              </a:spcBef>
              <a:buFont typeface="Courier New"/>
              <a:buChar char="o"/>
            </a:pPr>
            <a:r>
              <a:rPr lang="en-US">
                <a:solidFill>
                  <a:schemeClr val="tx1"/>
                </a:solidFill>
                <a:latin typeface="Arial"/>
                <a:cs typeface="Arial"/>
              </a:rPr>
              <a:t>Replacement and expansion vehicles and supporting equipment</a:t>
            </a:r>
            <a:endParaRPr lang="en-US">
              <a:solidFill>
                <a:schemeClr val="tx1"/>
              </a:solidFill>
              <a:cs typeface="Arial"/>
            </a:endParaRPr>
          </a:p>
          <a:p>
            <a:pPr lvl="1">
              <a:spcBef>
                <a:spcPts val="1800"/>
              </a:spcBef>
              <a:buFont typeface="Courier New"/>
              <a:buChar char="o"/>
            </a:pPr>
            <a:r>
              <a:rPr lang="en-US">
                <a:solidFill>
                  <a:schemeClr val="tx1"/>
                </a:solidFill>
                <a:latin typeface="Arial"/>
                <a:cs typeface="Arial"/>
              </a:rPr>
              <a:t>Limited operations, mobility management, driver and travel training</a:t>
            </a:r>
            <a:endParaRPr lang="en-US">
              <a:solidFill>
                <a:schemeClr val="tx1"/>
              </a:solidFill>
              <a:cs typeface="Arial"/>
            </a:endParaRPr>
          </a:p>
          <a:p>
            <a:pPr>
              <a:spcBef>
                <a:spcPts val="1800"/>
              </a:spcBef>
            </a:pPr>
            <a:r>
              <a:rPr lang="en-US">
                <a:solidFill>
                  <a:schemeClr val="tx1"/>
                </a:solidFill>
                <a:latin typeface="Arial"/>
                <a:cs typeface="Arial"/>
              </a:rPr>
              <a:t>Provided 12 vehicles, supported 2 agency operations, provided mobility management and computer software</a:t>
            </a:r>
          </a:p>
        </p:txBody>
      </p:sp>
      <p:sp>
        <p:nvSpPr>
          <p:cNvPr id="4" name="Slide Number Placeholder 3">
            <a:extLst>
              <a:ext uri="{FF2B5EF4-FFF2-40B4-BE49-F238E27FC236}">
                <a16:creationId xmlns:a16="http://schemas.microsoft.com/office/drawing/2014/main" id="{617D56D4-2DF1-4DB1-ACA6-6A4C361BF254}"/>
              </a:ext>
            </a:extLst>
          </p:cNvPr>
          <p:cNvSpPr>
            <a:spLocks noGrp="1"/>
          </p:cNvSpPr>
          <p:nvPr>
            <p:ph type="sldNum" sz="quarter" idx="12"/>
          </p:nvPr>
        </p:nvSpPr>
        <p:spPr/>
        <p:txBody>
          <a:bodyPr/>
          <a:lstStyle/>
          <a:p>
            <a:fld id="{8F88728A-9E54-1B4F-A83C-486C5BF59F16}" type="slidenum">
              <a:rPr lang="en-US" smtClean="0"/>
              <a:pPr/>
              <a:t>8</a:t>
            </a:fld>
            <a:endParaRPr lang="en-US"/>
          </a:p>
        </p:txBody>
      </p:sp>
    </p:spTree>
    <p:extLst>
      <p:ext uri="{BB962C8B-B14F-4D97-AF65-F5344CB8AC3E}">
        <p14:creationId xmlns:p14="http://schemas.microsoft.com/office/powerpoint/2010/main" val="95089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FC49-3CD9-44A3-88DA-37C19E0EED49}"/>
              </a:ext>
            </a:extLst>
          </p:cNvPr>
          <p:cNvSpPr>
            <a:spLocks noGrp="1"/>
          </p:cNvSpPr>
          <p:nvPr>
            <p:ph type="title"/>
          </p:nvPr>
        </p:nvSpPr>
        <p:spPr/>
        <p:txBody>
          <a:bodyPr>
            <a:normAutofit/>
          </a:bodyPr>
          <a:lstStyle/>
          <a:p>
            <a:r>
              <a:rPr lang="en-US" sz="3600" b="1" cap="all"/>
              <a:t>Coordinated Plan</a:t>
            </a:r>
          </a:p>
        </p:txBody>
      </p:sp>
      <p:sp>
        <p:nvSpPr>
          <p:cNvPr id="3" name="Content Placeholder 2">
            <a:extLst>
              <a:ext uri="{FF2B5EF4-FFF2-40B4-BE49-F238E27FC236}">
                <a16:creationId xmlns:a16="http://schemas.microsoft.com/office/drawing/2014/main" id="{DE06D62F-8899-447E-B4CD-882F69E485B5}"/>
              </a:ext>
            </a:extLst>
          </p:cNvPr>
          <p:cNvSpPr>
            <a:spLocks noGrp="1"/>
          </p:cNvSpPr>
          <p:nvPr>
            <p:ph idx="1"/>
          </p:nvPr>
        </p:nvSpPr>
        <p:spPr>
          <a:xfrm>
            <a:off x="621323" y="1253331"/>
            <a:ext cx="9671539" cy="4863295"/>
          </a:xfrm>
        </p:spPr>
        <p:txBody>
          <a:bodyPr vert="horz" lIns="91440" tIns="45720" rIns="91440" bIns="45720" rtlCol="0" anchor="t">
            <a:noAutofit/>
          </a:bodyPr>
          <a:lstStyle/>
          <a:p>
            <a:pPr marL="0" indent="0">
              <a:spcBef>
                <a:spcPts val="1800"/>
              </a:spcBef>
              <a:buNone/>
            </a:pPr>
            <a:r>
              <a:rPr lang="en-US">
                <a:solidFill>
                  <a:schemeClr val="tx1"/>
                </a:solidFill>
                <a:latin typeface="Arial"/>
                <a:cs typeface="Arial"/>
              </a:rPr>
              <a:t>Recommended goals:</a:t>
            </a:r>
          </a:p>
          <a:p>
            <a:pPr lvl="1">
              <a:spcBef>
                <a:spcPts val="1800"/>
              </a:spcBef>
            </a:pPr>
            <a:r>
              <a:rPr lang="en-US" sz="2800">
                <a:solidFill>
                  <a:schemeClr val="tx1"/>
                </a:solidFill>
                <a:latin typeface="Arial"/>
                <a:cs typeface="Arial"/>
              </a:rPr>
              <a:t>Restore and Enhance the Specialized Public Transportation in a Post-COVID-19 Environment</a:t>
            </a:r>
          </a:p>
          <a:p>
            <a:pPr lvl="1">
              <a:spcBef>
                <a:spcPts val="1800"/>
              </a:spcBef>
            </a:pPr>
            <a:r>
              <a:rPr lang="en-US" sz="2800">
                <a:solidFill>
                  <a:schemeClr val="tx1"/>
                </a:solidFill>
                <a:latin typeface="Arial"/>
                <a:cs typeface="Arial"/>
              </a:rPr>
              <a:t>Re-build Specialized Services for Target Populations </a:t>
            </a:r>
            <a:endParaRPr lang="en-US" sz="2800">
              <a:solidFill>
                <a:schemeClr val="tx1"/>
              </a:solidFill>
            </a:endParaRPr>
          </a:p>
          <a:p>
            <a:pPr lvl="1">
              <a:spcBef>
                <a:spcPts val="1800"/>
              </a:spcBef>
            </a:pPr>
            <a:r>
              <a:rPr lang="en-US" sz="2800">
                <a:solidFill>
                  <a:schemeClr val="tx1"/>
                </a:solidFill>
                <a:latin typeface="Arial"/>
                <a:cs typeface="Arial"/>
              </a:rPr>
              <a:t>Leverage Transportation Information to Enhance Mobility-Measure Outcomes</a:t>
            </a:r>
          </a:p>
          <a:p>
            <a:pPr lvl="1">
              <a:spcBef>
                <a:spcPts val="1800"/>
              </a:spcBef>
            </a:pPr>
            <a:r>
              <a:rPr lang="en-US" sz="2800">
                <a:solidFill>
                  <a:schemeClr val="tx1"/>
                </a:solidFill>
                <a:latin typeface="Arial"/>
                <a:cs typeface="Arial"/>
              </a:rPr>
              <a:t>Improve and Expand External and Internal Mobility Infrastructure</a:t>
            </a:r>
          </a:p>
          <a:p>
            <a:pPr lvl="1">
              <a:spcBef>
                <a:spcPts val="1800"/>
              </a:spcBef>
            </a:pPr>
            <a:r>
              <a:rPr lang="en-US" sz="2800">
                <a:solidFill>
                  <a:schemeClr val="tx1"/>
                </a:solidFill>
                <a:latin typeface="Arial"/>
                <a:cs typeface="Arial"/>
              </a:rPr>
              <a:t>Available at </a:t>
            </a:r>
            <a:r>
              <a:rPr lang="en-US" sz="2800" u="sng">
                <a:solidFill>
                  <a:schemeClr val="tx1"/>
                </a:solidFill>
                <a:latin typeface="Arial"/>
                <a:cs typeface="Arial"/>
              </a:rPr>
              <a:t>www.octa.net/emsd</a:t>
            </a:r>
          </a:p>
        </p:txBody>
      </p:sp>
      <p:sp>
        <p:nvSpPr>
          <p:cNvPr id="4" name="Slide Number Placeholder 3">
            <a:extLst>
              <a:ext uri="{FF2B5EF4-FFF2-40B4-BE49-F238E27FC236}">
                <a16:creationId xmlns:a16="http://schemas.microsoft.com/office/drawing/2014/main" id="{143DB319-BFD3-4926-B315-75C6CBFB123C}"/>
              </a:ext>
            </a:extLst>
          </p:cNvPr>
          <p:cNvSpPr>
            <a:spLocks noGrp="1"/>
          </p:cNvSpPr>
          <p:nvPr>
            <p:ph type="sldNum" sz="quarter" idx="12"/>
          </p:nvPr>
        </p:nvSpPr>
        <p:spPr/>
        <p:txBody>
          <a:bodyPr/>
          <a:lstStyle/>
          <a:p>
            <a:fld id="{8F88728A-9E54-1B4F-A83C-486C5BF59F16}" type="slidenum">
              <a:rPr lang="en-US" smtClean="0"/>
              <a:pPr/>
              <a:t>9</a:t>
            </a:fld>
            <a:endParaRPr lang="en-US"/>
          </a:p>
        </p:txBody>
      </p:sp>
    </p:spTree>
    <p:extLst>
      <p:ext uri="{BB962C8B-B14F-4D97-AF65-F5344CB8AC3E}">
        <p14:creationId xmlns:p14="http://schemas.microsoft.com/office/powerpoint/2010/main" val="3139098352"/>
      </p:ext>
    </p:extLst>
  </p:cSld>
  <p:clrMapOvr>
    <a:masterClrMapping/>
  </p:clrMapOvr>
</p:sld>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CTA Template 2" id="{08507144-847C-D042-9B71-B971A185DA13}" vid="{144A424B-791F-E94F-91EE-BFA3773CC7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3C88394E655D4FA6B224FA451F33B1" ma:contentTypeVersion="4" ma:contentTypeDescription="Create a new document." ma:contentTypeScope="" ma:versionID="1ec63204e97556b81f8b38f4ab926345">
  <xsd:schema xmlns:xsd="http://www.w3.org/2001/XMLSchema" xmlns:xs="http://www.w3.org/2001/XMLSchema" xmlns:p="http://schemas.microsoft.com/office/2006/metadata/properties" xmlns:ns2="3f069404-715e-4679-bd4b-7a1219ab061f" targetNamespace="http://schemas.microsoft.com/office/2006/metadata/properties" ma:root="true" ma:fieldsID="5c2f98b9bb4d260d91757a2eeba7506b" ns2:_="">
    <xsd:import namespace="3f069404-715e-4679-bd4b-7a1219ab06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69404-715e-4679-bd4b-7a1219ab06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EB5DF5-0C92-467D-9C75-CDB31AB2FA30}">
  <ds:schemaRefs>
    <ds:schemaRef ds:uri="3f069404-715e-4679-bd4b-7a1219ab06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0EDFBBC-9A93-43F9-BF39-B43EEA816752}">
  <ds:schemaRefs>
    <ds:schemaRef ds:uri="http://schemas.microsoft.com/sharepoint/v3/contenttype/forms"/>
  </ds:schemaRefs>
</ds:datastoreItem>
</file>

<file path=customXml/itemProps3.xml><?xml version="1.0" encoding="utf-8"?>
<ds:datastoreItem xmlns:ds="http://schemas.openxmlformats.org/officeDocument/2006/customXml" ds:itemID="{3FECC8B2-F47B-4D99-9C90-E25CE9DF036A}">
  <ds:schemaRefs>
    <ds:schemaRef ds:uri="3f069404-715e-4679-bd4b-7a1219ab06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OCTA Theme</Template>
  <TotalTime>0</TotalTime>
  <Words>2264</Words>
  <Application>Microsoft Office PowerPoint</Application>
  <PresentationFormat>Widescreen</PresentationFormat>
  <Paragraphs>304</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Arial,Sans-Serif</vt:lpstr>
      <vt:lpstr>Calibri</vt:lpstr>
      <vt:lpstr>Calibri Light</vt:lpstr>
      <vt:lpstr>Courier New</vt:lpstr>
      <vt:lpstr>1_Office Theme</vt:lpstr>
      <vt:lpstr>FY2021 Enhanced Mobility for Seniors and Disabled Grant Program </vt:lpstr>
      <vt:lpstr>PowerPoint Presentation</vt:lpstr>
      <vt:lpstr>GUIDELINES</vt:lpstr>
      <vt:lpstr>PowerPoint Presentation</vt:lpstr>
      <vt:lpstr>OVERVIEW</vt:lpstr>
      <vt:lpstr>PROGRAM BACKGROUND </vt:lpstr>
      <vt:lpstr>PROGRAM GOALS  </vt:lpstr>
      <vt:lpstr>Prior Call </vt:lpstr>
      <vt:lpstr>Coordinated Plan</vt:lpstr>
      <vt:lpstr>FY2021 CALL OVERVIEW</vt:lpstr>
      <vt:lpstr>Eligible applicants </vt:lpstr>
      <vt:lpstr>Project Types &amp; Evaluation</vt:lpstr>
      <vt:lpstr>ProVISIONS of use  </vt:lpstr>
      <vt:lpstr>POST Award</vt:lpstr>
      <vt:lpstr> </vt:lpstr>
      <vt:lpstr>2021 EMSD Call </vt:lpstr>
      <vt:lpstr>QUESTIONS AND COMMENTS</vt:lpstr>
      <vt:lpstr>Funding priorities </vt:lpstr>
      <vt:lpstr>Eligible project categories</vt:lpstr>
      <vt:lpstr>Local Match requirements </vt:lpstr>
      <vt:lpstr>Draft Guideline Categories </vt:lpstr>
      <vt:lpstr>CONTACTS </vt:lpstr>
      <vt:lpstr>EMSD Program Webpage </vt:lpstr>
      <vt:lpstr>EMSD Program Webpage </vt:lpstr>
    </vt:vector>
  </TitlesOfParts>
  <Company>OCTA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Keith</dc:creator>
  <cp:lastModifiedBy>Jennifer Farinas</cp:lastModifiedBy>
  <cp:revision>2</cp:revision>
  <cp:lastPrinted>2019-07-23T21:09:01Z</cp:lastPrinted>
  <dcterms:created xsi:type="dcterms:W3CDTF">2016-03-23T18:26:58Z</dcterms:created>
  <dcterms:modified xsi:type="dcterms:W3CDTF">2021-04-29T22:17:37Z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0x0101000E3C88394E655D4FA6B224FA451F33B1</vt:lpwstr>
  </property>
</Properties>
</file>