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Lst>
  <p:notesMasterIdLst>
    <p:notesMasterId r:id="rId14"/>
  </p:notesMasterIdLst>
  <p:sldIdLst>
    <p:sldId id="256" r:id="rId3"/>
    <p:sldId id="274" r:id="rId4"/>
    <p:sldId id="616" r:id="rId5"/>
    <p:sldId id="615" r:id="rId6"/>
    <p:sldId id="617" r:id="rId7"/>
    <p:sldId id="275" r:id="rId8"/>
    <p:sldId id="621" r:id="rId9"/>
    <p:sldId id="622" r:id="rId10"/>
    <p:sldId id="260" r:id="rId11"/>
    <p:sldId id="620" r:id="rId12"/>
    <p:sldId id="266"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Hart" initials="KH" lastIdx="1" clrIdx="0">
    <p:extLst>
      <p:ext uri="{19B8F6BF-5375-455C-9EA6-DF929625EA0E}">
        <p15:presenceInfo xmlns:p15="http://schemas.microsoft.com/office/powerpoint/2012/main" userId="S-1-5-21-3633736460-2878077899-1025941259-3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EAEFF7"/>
    <a:srgbClr val="595959"/>
    <a:srgbClr val="808381"/>
    <a:srgbClr val="1E6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6357" autoAdjust="0"/>
  </p:normalViewPr>
  <p:slideViewPr>
    <p:cSldViewPr snapToGrid="0" snapToObjects="1">
      <p:cViewPr varScale="1">
        <p:scale>
          <a:sx n="61" d="100"/>
          <a:sy n="61" d="100"/>
        </p:scale>
        <p:origin x="54" y="83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D8CDBE4E-E4B4-5745-97E1-AB17BAA90549}" type="datetimeFigureOut">
              <a:rPr lang="en-US" smtClean="0"/>
              <a:t>9/4/2020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385B56B9-487F-D746-82F7-C47BF21AEF15}" type="slidenum">
              <a:rPr lang="en-US" smtClean="0"/>
              <a:t>‹#›</a:t>
            </a:fld>
            <a:endParaRPr lang="en-US" dirty="0"/>
          </a:p>
        </p:txBody>
      </p:sp>
    </p:spTree>
    <p:extLst>
      <p:ext uri="{BB962C8B-B14F-4D97-AF65-F5344CB8AC3E}">
        <p14:creationId xmlns:p14="http://schemas.microsoft.com/office/powerpoint/2010/main" val="87111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sz="1800" dirty="0"/>
              <a:t>Good morning V Chair Jones and Board, I’m Jim Beil, Executive Director Capital Programs</a:t>
            </a:r>
          </a:p>
          <a:p>
            <a:pPr marL="171425" indent="-171425">
              <a:buFont typeface="Arial" panose="020B0604020202020204" pitchFamily="34" charset="0"/>
              <a:buChar char="•"/>
            </a:pPr>
            <a:r>
              <a:rPr lang="en-US" sz="1800" dirty="0"/>
              <a:t>I’ll provide an update on the construction of the OC Streetcar, Kelly Hart will update you on the vehicle production and O&amp;M contract, and Tresa Oliveri will discuss our extensive outreach efforts.</a:t>
            </a:r>
          </a:p>
        </p:txBody>
      </p:sp>
      <p:sp>
        <p:nvSpPr>
          <p:cNvPr id="4" name="Slide Number Placeholder 3"/>
          <p:cNvSpPr>
            <a:spLocks noGrp="1"/>
          </p:cNvSpPr>
          <p:nvPr>
            <p:ph type="sldNum" sz="quarter" idx="5"/>
          </p:nvPr>
        </p:nvSpPr>
        <p:spPr/>
        <p:txBody>
          <a:bodyPr/>
          <a:lstStyle/>
          <a:p>
            <a:fld id="{385B56B9-487F-D746-82F7-C47BF21AEF15}" type="slidenum">
              <a:rPr lang="en-US" smtClean="0"/>
              <a:t>1</a:t>
            </a:fld>
            <a:endParaRPr lang="en-US" dirty="0"/>
          </a:p>
        </p:txBody>
      </p:sp>
    </p:spTree>
    <p:extLst>
      <p:ext uri="{BB962C8B-B14F-4D97-AF65-F5344CB8AC3E}">
        <p14:creationId xmlns:p14="http://schemas.microsoft.com/office/powerpoint/2010/main" val="189396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1980" y="4435086"/>
            <a:ext cx="5806440" cy="4394881"/>
          </a:xfrm>
        </p:spPr>
        <p:txBody>
          <a:bodyPr/>
          <a:lstStyle/>
          <a:p>
            <a:pPr marL="171425" indent="-171425">
              <a:spcAft>
                <a:spcPts val="600"/>
              </a:spcAft>
              <a:buFont typeface="Arial" panose="020B0604020202020204" pitchFamily="34" charset="0"/>
              <a:buChar char="•"/>
            </a:pPr>
            <a:r>
              <a:rPr lang="en-US" sz="1600" dirty="0"/>
              <a:t>The construction is broken down into logical segments by location and character of work.</a:t>
            </a:r>
          </a:p>
          <a:p>
            <a:pPr marL="171425" indent="-171425">
              <a:spcAft>
                <a:spcPts val="600"/>
              </a:spcAft>
              <a:buFont typeface="Arial" panose="020B0604020202020204" pitchFamily="34" charset="0"/>
              <a:buChar char="•"/>
            </a:pPr>
            <a:r>
              <a:rPr lang="en-US" sz="1600" dirty="0"/>
              <a:t>Seg 1 on the westerly side is the OCTA rail ROW between Harbor and Raitt St., and includes the MSF. This segment is also where the initial vehicle testing will take place upon vehicle delivery.</a:t>
            </a:r>
          </a:p>
          <a:p>
            <a:pPr marL="171425" indent="-171425">
              <a:spcAft>
                <a:spcPts val="600"/>
              </a:spcAft>
              <a:buFont typeface="Arial" panose="020B0604020202020204" pitchFamily="34" charset="0"/>
              <a:buChar char="•"/>
            </a:pPr>
            <a:r>
              <a:rPr lang="en-US" sz="1600" dirty="0"/>
              <a:t>In this segment, bridge foundation work is underway in the SA River and Westminster Ave., and the MSF underground utility and foundation construction has begun.</a:t>
            </a:r>
          </a:p>
          <a:p>
            <a:pPr marL="171425" indent="-171425">
              <a:spcAft>
                <a:spcPts val="600"/>
              </a:spcAft>
              <a:buFont typeface="Arial" panose="020B0604020202020204" pitchFamily="34" charset="0"/>
              <a:buChar char="•"/>
            </a:pPr>
            <a:r>
              <a:rPr lang="en-US" sz="1600" dirty="0"/>
              <a:t>Grading work throughout this segment has commenced, and there is significantly more than anticipated contaminated soil in the top layer of dirt (arsenic) within the PEROW which needs to be removed.  We will continue to assess and this may exceed the dollar value of allowance we built into the contract.</a:t>
            </a:r>
          </a:p>
        </p:txBody>
      </p:sp>
      <p:sp>
        <p:nvSpPr>
          <p:cNvPr id="4" name="Slide Number Placeholder 3"/>
          <p:cNvSpPr>
            <a:spLocks noGrp="1"/>
          </p:cNvSpPr>
          <p:nvPr>
            <p:ph type="sldNum" sz="quarter" idx="5"/>
          </p:nvPr>
        </p:nvSpPr>
        <p:spPr/>
        <p:txBody>
          <a:bodyPr/>
          <a:lstStyle/>
          <a:p>
            <a:fld id="{385B56B9-487F-D746-82F7-C47BF21AEF15}" type="slidenum">
              <a:rPr lang="en-US" smtClean="0"/>
              <a:t>2</a:t>
            </a:fld>
            <a:endParaRPr lang="en-US" dirty="0"/>
          </a:p>
        </p:txBody>
      </p:sp>
    </p:spTree>
    <p:extLst>
      <p:ext uri="{BB962C8B-B14F-4D97-AF65-F5344CB8AC3E}">
        <p14:creationId xmlns:p14="http://schemas.microsoft.com/office/powerpoint/2010/main" val="29377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600" dirty="0"/>
              <a:t>We have two fixed job site cameras at key locations that documents activities every 15 minutes.</a:t>
            </a:r>
          </a:p>
          <a:p>
            <a:pPr marL="171450" indent="-171450">
              <a:spcAft>
                <a:spcPts val="600"/>
              </a:spcAft>
              <a:buFont typeface="Arial" panose="020B0604020202020204" pitchFamily="34" charset="0"/>
              <a:buChar char="•"/>
            </a:pPr>
            <a:r>
              <a:rPr lang="en-US" sz="1600" dirty="0"/>
              <a:t>This is a recent photo looking southwest at the SA River bridge foundation work.  You can see the historic PEROW steel Pegram truss bridge </a:t>
            </a:r>
            <a:r>
              <a:rPr lang="en-US" dirty="0"/>
              <a:t>(chords same length at top but longer at bottom) </a:t>
            </a:r>
            <a:r>
              <a:rPr lang="en-US" sz="1600" dirty="0"/>
              <a:t>immediately adjacent to our work.</a:t>
            </a:r>
          </a:p>
          <a:p>
            <a:pPr marL="171450" indent="-171450">
              <a:spcAft>
                <a:spcPts val="600"/>
              </a:spcAft>
              <a:buFont typeface="Arial" panose="020B0604020202020204" pitchFamily="34" charset="0"/>
              <a:buChar char="•"/>
            </a:pPr>
            <a:r>
              <a:rPr lang="en-US" sz="1600" dirty="0"/>
              <a:t>The foundation includes a number of CIDH foundation piles which are 36” diameter and up to 90’ long.  A hole is drilled, steel reinforcement is dropped in the hole, and concrete is placed.  You can see a rebar cage laying on it’s side in the river bottom.</a:t>
            </a:r>
          </a:p>
        </p:txBody>
      </p:sp>
      <p:sp>
        <p:nvSpPr>
          <p:cNvPr id="4" name="Slide Number Placeholder 3"/>
          <p:cNvSpPr>
            <a:spLocks noGrp="1"/>
          </p:cNvSpPr>
          <p:nvPr>
            <p:ph type="sldNum" sz="quarter" idx="5"/>
          </p:nvPr>
        </p:nvSpPr>
        <p:spPr/>
        <p:txBody>
          <a:bodyPr/>
          <a:lstStyle/>
          <a:p>
            <a:fld id="{385B56B9-487F-D746-82F7-C47BF21AEF15}" type="slidenum">
              <a:rPr lang="en-US" smtClean="0"/>
              <a:t>4</a:t>
            </a:fld>
            <a:endParaRPr lang="en-US" dirty="0"/>
          </a:p>
        </p:txBody>
      </p:sp>
    </p:spTree>
    <p:extLst>
      <p:ext uri="{BB962C8B-B14F-4D97-AF65-F5344CB8AC3E}">
        <p14:creationId xmlns:p14="http://schemas.microsoft.com/office/powerpoint/2010/main" val="345246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42913"/>
            <a:ext cx="5575300" cy="3136900"/>
          </a:xfrm>
        </p:spPr>
      </p:sp>
      <p:sp>
        <p:nvSpPr>
          <p:cNvPr id="3" name="Notes Placeholder 2"/>
          <p:cNvSpPr>
            <a:spLocks noGrp="1"/>
          </p:cNvSpPr>
          <p:nvPr>
            <p:ph type="body" idx="1"/>
          </p:nvPr>
        </p:nvSpPr>
        <p:spPr>
          <a:xfrm>
            <a:off x="598875" y="3717536"/>
            <a:ext cx="6050281" cy="5324864"/>
          </a:xfrm>
        </p:spPr>
        <p:txBody>
          <a:bodyPr/>
          <a:lstStyle/>
          <a:p>
            <a:pPr marL="171450" indent="-171450">
              <a:spcAft>
                <a:spcPts val="600"/>
              </a:spcAft>
              <a:buFont typeface="Arial" panose="020B0604020202020204" pitchFamily="34" charset="0"/>
              <a:buChar char="•"/>
            </a:pPr>
            <a:r>
              <a:rPr lang="en-US" sz="1600" dirty="0"/>
              <a:t>This is a photo looking northeast at the MSF construction site which fronts Fifth St. on the northerly side in the background.</a:t>
            </a:r>
          </a:p>
          <a:p>
            <a:pPr marL="171450" indent="-171450">
              <a:spcAft>
                <a:spcPts val="600"/>
              </a:spcAft>
              <a:buFont typeface="Arial" panose="020B0604020202020204" pitchFamily="34" charset="0"/>
              <a:buChar char="•"/>
            </a:pPr>
            <a:r>
              <a:rPr lang="en-US" sz="1600" dirty="0"/>
              <a:t>Underground utility and foundation construction has begun.</a:t>
            </a:r>
          </a:p>
          <a:p>
            <a:pPr marL="171450" indent="-171450">
              <a:spcAft>
                <a:spcPts val="600"/>
              </a:spcAft>
              <a:buFont typeface="Arial" panose="020B0604020202020204" pitchFamily="34" charset="0"/>
              <a:buChar char="•"/>
            </a:pPr>
            <a:r>
              <a:rPr lang="en-US" sz="1600" dirty="0"/>
              <a:t>The plastic covered piles of dirt are the hydrocarbon and lead contaminated soil to be trucked out as outlined in the CO you approved in item #10 on todays agenda.  There have been time impacts due to the removal which we are still assessing.</a:t>
            </a:r>
          </a:p>
          <a:p>
            <a:pPr marL="171450" indent="-171450">
              <a:spcAft>
                <a:spcPts val="600"/>
              </a:spcAft>
              <a:buFont typeface="Arial" panose="020B0604020202020204" pitchFamily="34" charset="0"/>
              <a:buChar char="•"/>
            </a:pPr>
            <a:r>
              <a:rPr lang="en-US" sz="1600" dirty="0"/>
              <a:t>On July 11</a:t>
            </a:r>
            <a:r>
              <a:rPr lang="en-US" sz="1600" baseline="30000" dirty="0"/>
              <a:t>th</a:t>
            </a:r>
            <a:r>
              <a:rPr lang="en-US" sz="1600" dirty="0"/>
              <a:t> during excavation on this site, an old UST was discovered next to 5</a:t>
            </a:r>
            <a:r>
              <a:rPr lang="en-US" sz="1600" baseline="30000" dirty="0"/>
              <a:t>th</a:t>
            </a:r>
            <a:r>
              <a:rPr lang="en-US" sz="1600" dirty="0"/>
              <a:t> St. and is being removed.  Also, an undocumented water well was discovered and will be properly abandoned.  We are assessing cost and schedule impacts for these.</a:t>
            </a:r>
          </a:p>
          <a:p>
            <a:pPr marL="171450" indent="-171450">
              <a:spcAft>
                <a:spcPts val="600"/>
              </a:spcAft>
              <a:buFont typeface="Arial" panose="020B0604020202020204" pitchFamily="34" charset="0"/>
              <a:buChar char="•"/>
            </a:pPr>
            <a:r>
              <a:rPr lang="en-US" sz="1600" dirty="0"/>
              <a:t>There are a number of early issues effecting schedule and we will be working with Walsh to recover time.</a:t>
            </a:r>
          </a:p>
          <a:p>
            <a:pPr marL="171450" indent="-171450">
              <a:spcAft>
                <a:spcPts val="600"/>
              </a:spcAft>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385B56B9-487F-D746-82F7-C47BF21AEF15}" type="slidenum">
              <a:rPr lang="en-US" smtClean="0"/>
              <a:t>5</a:t>
            </a:fld>
            <a:endParaRPr lang="en-US" dirty="0"/>
          </a:p>
        </p:txBody>
      </p:sp>
    </p:spTree>
    <p:extLst>
      <p:ext uri="{BB962C8B-B14F-4D97-AF65-F5344CB8AC3E}">
        <p14:creationId xmlns:p14="http://schemas.microsoft.com/office/powerpoint/2010/main" val="197784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258763"/>
            <a:ext cx="5575300" cy="3136900"/>
          </a:xfrm>
        </p:spPr>
      </p:sp>
      <p:sp>
        <p:nvSpPr>
          <p:cNvPr id="3" name="Notes Placeholder 2"/>
          <p:cNvSpPr>
            <a:spLocks noGrp="1"/>
          </p:cNvSpPr>
          <p:nvPr>
            <p:ph type="body" idx="1"/>
          </p:nvPr>
        </p:nvSpPr>
        <p:spPr>
          <a:xfrm>
            <a:off x="349957" y="3395663"/>
            <a:ext cx="6412087" cy="5641974"/>
          </a:xfrm>
        </p:spPr>
        <p:txBody>
          <a:bodyPr/>
          <a:lstStyle/>
          <a:p>
            <a:pPr marL="171425" indent="-171425">
              <a:spcAft>
                <a:spcPts val="600"/>
              </a:spcAft>
              <a:buFont typeface="Arial" panose="020B0604020202020204" pitchFamily="34" charset="0"/>
              <a:buChar char="•"/>
            </a:pPr>
            <a:r>
              <a:rPr lang="en-US" sz="1600" dirty="0"/>
              <a:t>Segments 2, 3, 4, and 5 are in-street running segments between Raitt on the left and the train station on the right.</a:t>
            </a:r>
          </a:p>
          <a:p>
            <a:pPr marL="171425" indent="-171425">
              <a:spcAft>
                <a:spcPts val="600"/>
              </a:spcAft>
              <a:buFont typeface="Arial" panose="020B0604020202020204" pitchFamily="34" charset="0"/>
              <a:buChar char="•"/>
            </a:pPr>
            <a:r>
              <a:rPr lang="en-US" sz="1600" dirty="0"/>
              <a:t>Each of these segments has a bit of different character, complexities, and stakeholders.</a:t>
            </a:r>
          </a:p>
          <a:p>
            <a:pPr marL="171425" indent="-171425">
              <a:spcAft>
                <a:spcPts val="600"/>
              </a:spcAft>
              <a:buFont typeface="Arial" panose="020B0604020202020204" pitchFamily="34" charset="0"/>
              <a:buChar char="•"/>
            </a:pPr>
            <a:r>
              <a:rPr lang="en-US" sz="1600" dirty="0"/>
              <a:t>Seg 2 (blue box) is on west SA Blvd. between Flower and Raitt, and is primarily residential.</a:t>
            </a:r>
          </a:p>
          <a:p>
            <a:pPr marL="628558" lvl="1" indent="-171425">
              <a:spcAft>
                <a:spcPts val="600"/>
              </a:spcAft>
              <a:buFont typeface="Arial" panose="020B0604020202020204" pitchFamily="34" charset="0"/>
              <a:buChar char="•"/>
            </a:pPr>
            <a:r>
              <a:rPr lang="en-US" sz="1600" dirty="0"/>
              <a:t>Sewer and water line relocation is on-going in this segment.</a:t>
            </a:r>
          </a:p>
          <a:p>
            <a:pPr marL="171425" indent="-171425">
              <a:spcAft>
                <a:spcPts val="600"/>
              </a:spcAft>
              <a:buFont typeface="Arial" panose="020B0604020202020204" pitchFamily="34" charset="0"/>
              <a:buChar char="•"/>
            </a:pPr>
            <a:r>
              <a:rPr lang="en-US" sz="1600" dirty="0"/>
              <a:t>Seg 3 (green box) is the one-way WB SA Blvd couplet between Mortimer and Ross, and runs along the Federal, State, County, and City Civic Center areas.</a:t>
            </a:r>
          </a:p>
          <a:p>
            <a:pPr marL="628558" lvl="1" indent="-171425">
              <a:spcAft>
                <a:spcPts val="600"/>
              </a:spcAft>
              <a:buFont typeface="Arial" panose="020B0604020202020204" pitchFamily="34" charset="0"/>
              <a:buChar char="•"/>
            </a:pPr>
            <a:r>
              <a:rPr lang="en-US" sz="1600" dirty="0"/>
              <a:t>Water line relocation and storm drain work are also current in this segment.</a:t>
            </a:r>
          </a:p>
          <a:p>
            <a:pPr marL="171425" indent="-171425">
              <a:spcAft>
                <a:spcPts val="600"/>
              </a:spcAft>
              <a:buFont typeface="Arial" panose="020B0604020202020204" pitchFamily="34" charset="0"/>
              <a:buChar char="•"/>
            </a:pPr>
            <a:r>
              <a:rPr lang="en-US" sz="1600" dirty="0"/>
              <a:t>Seg 4 (purple box) is the one-way eastbound Fourth St. couplet between Sasscer Park and Mortimer, which is the old downtown SA business area.</a:t>
            </a:r>
          </a:p>
          <a:p>
            <a:pPr marL="628558" lvl="1" indent="-171425">
              <a:spcAft>
                <a:spcPts val="600"/>
              </a:spcAft>
              <a:buFont typeface="Arial" panose="020B0604020202020204" pitchFamily="34" charset="0"/>
              <a:buChar char="•"/>
            </a:pPr>
            <a:r>
              <a:rPr lang="en-US" sz="1600" dirty="0"/>
              <a:t>Utility and water line relocation is on-going.</a:t>
            </a:r>
          </a:p>
          <a:p>
            <a:pPr marL="171425" indent="-171425">
              <a:spcAft>
                <a:spcPts val="600"/>
              </a:spcAft>
              <a:buFont typeface="Arial" panose="020B0604020202020204" pitchFamily="34" charset="0"/>
              <a:buChar char="•"/>
            </a:pPr>
            <a:r>
              <a:rPr lang="en-US" sz="1600" dirty="0"/>
              <a:t>Seg 5 (yellow box) is on east SA Blvd. between Mortimer and the train station, is primarily residential.</a:t>
            </a:r>
          </a:p>
          <a:p>
            <a:pPr marL="628558" lvl="1" indent="-171425">
              <a:spcAft>
                <a:spcPts val="600"/>
              </a:spcAft>
              <a:buFont typeface="Arial" panose="020B0604020202020204" pitchFamily="34" charset="0"/>
              <a:buChar char="•"/>
            </a:pPr>
            <a:r>
              <a:rPr lang="en-US" sz="1600" dirty="0"/>
              <a:t>Sewer line relocation has started in this section.</a:t>
            </a:r>
          </a:p>
          <a:p>
            <a:pPr marL="628558" lvl="1" indent="-171425">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85B56B9-487F-D746-82F7-C47BF21AEF15}" type="slidenum">
              <a:rPr lang="en-US" smtClean="0"/>
              <a:t>6</a:t>
            </a:fld>
            <a:endParaRPr lang="en-US" dirty="0"/>
          </a:p>
        </p:txBody>
      </p:sp>
    </p:spTree>
    <p:extLst>
      <p:ext uri="{BB962C8B-B14F-4D97-AF65-F5344CB8AC3E}">
        <p14:creationId xmlns:p14="http://schemas.microsoft.com/office/powerpoint/2010/main" val="238019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fld id="{385B56B9-487F-D746-82F7-C47BF21AEF15}" type="slidenum">
              <a:rPr lang="en-US" smtClean="0"/>
              <a:t>9</a:t>
            </a:fld>
            <a:endParaRPr lang="en-US" dirty="0"/>
          </a:p>
        </p:txBody>
      </p:sp>
    </p:spTree>
    <p:extLst>
      <p:ext uri="{BB962C8B-B14F-4D97-AF65-F5344CB8AC3E}">
        <p14:creationId xmlns:p14="http://schemas.microsoft.com/office/powerpoint/2010/main" val="163745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708" indent="-174708">
              <a:buFont typeface="Arial" panose="020B0604020202020204" pitchFamily="34" charset="0"/>
              <a:buChar char="•"/>
            </a:pPr>
            <a:r>
              <a:rPr lang="en-US" dirty="0"/>
              <a:t>The OC Streetcar outreach team has launched a tab on the OC Streetcar website to showcase the businesses that have signed up as a part of the Eat Shop Play program.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There are 23 businesses officially signed up as a part of the program, and six more businesses who are in the process of being signed up.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We’ve done 29 paid social media ads for businesses that have signed up for Eat Shop Play. Due to covid-19, many restaurants and other businesses in the downtown could only offer to-go orders, we pivoted to help promote those businesses.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A bilingual bi-weekly newsletter goes out to a database of over 2300 contacts, promoting different businesses and organizations that have signed-up for the Eat Shop Play program.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B56B9-487F-D746-82F7-C47BF21AE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16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2842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75D2-8379-4C5D-9878-214B83888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A1222-F476-4D03-A9A2-D3B28C3412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CCB3FD-3981-41AE-BD03-A1837781176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16184B4-F7C4-4B8F-BF34-F19B4D5CA7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A38900-4104-4803-A855-08298B5F7D6B}"/>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256150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EA1-93A5-46C3-862C-CE94567A0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BAFD4-0E3B-44A8-80BD-58AECB092B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3E4C8E-1A75-455C-84C9-82E955E100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09EAB-A133-462A-8E79-F4822A98233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08440AD-836D-4056-A751-B0AFA01A1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1C31E3-107D-4BEB-8D76-EF79F6128B62}"/>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4146509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1C32-3BB6-4E59-9452-6C93336AF0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EDA92-532C-41E5-9BFB-75E4B07744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6F8648-605F-492F-AB19-AE0B926E20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46268-E638-49F6-8EC6-DE7824E14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40EDCB-D9EC-49D0-8CCF-7D6A3A6A9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F1FEA-A800-4BBB-BFF7-12EB25DD694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E536AE6-2794-4461-A590-F1D6B1C203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B74041-1011-43B7-9AE1-6957C7A76255}"/>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253152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62FC-B5C6-45AB-B3CB-18D5151AA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22025-BEED-4C11-BAD1-AC7AD494313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1A5A118B-7B9E-48FB-81EA-217ACCE7A0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69A1B1-9583-4382-8E59-5230BC3900C6}"/>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54033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B2BF7F-1939-413B-8BE9-0F6D7B5A8D9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217937A-0818-4B17-823B-060E6A69502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65CF27-7381-46B4-8647-4E671BA2E510}"/>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197373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91F7-7EEB-46A8-94EA-7B44EED55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0F3811-22B1-412C-B789-0775BD8F5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C152C-E414-4144-B117-5E74BD193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0B5A54-850A-4B8B-8866-6BC85C766C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9674171-5D8C-4111-9A18-E2E1294B5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B13ADB-7CB1-4ECF-8EC0-5EC974FF4F15}"/>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281168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722A-DFFA-48B0-A7BC-162DA4DE4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4AC285-2969-479B-A4BF-4054A7E1D7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A308F9-9D1B-4A8D-86E5-3B0BDCB75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49E0B9-18F1-4FBF-8319-DFF8F6E24EB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4742EE5-E1EC-4EB9-B0E1-6B12DDF935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0C161D-FB89-4A7F-AE9D-F70F4AB313B5}"/>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4032326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681F-BDF8-4AA5-B76F-85F0DBA92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1FA05-CE43-4A96-AF28-8A0DDD83F4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7C0E8-D5E9-4BC9-84EA-D369A2FC68E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EC45115-EAF1-4114-B7F2-E562F662A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AA7862-414A-487F-97B4-17A0E6106E0C}"/>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211241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31F15-4C69-451C-876F-F88D112E74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6F9428-BDB2-4938-8A6A-1F1FACB32A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EB5F3-4A6F-4934-A302-2C3E3C03CE7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FC449E9-41C9-4991-8FE7-215B5B6E8D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9099D-BD8F-4D2B-95D2-14EF7137EDF9}"/>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82732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Regula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91886" y="1253331"/>
            <a:ext cx="11376560"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174185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0742-42F7-434B-A974-E35F38A718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482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Large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4" name="Rectangle 3"/>
          <p:cNvSpPr/>
          <p:nvPr userDrawn="1"/>
        </p:nvSpPr>
        <p:spPr>
          <a:xfrm>
            <a:off x="0" y="2394722"/>
            <a:ext cx="12192000" cy="4358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91886" y="1253331"/>
            <a:ext cx="11376560" cy="4874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8930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391885" y="1263797"/>
            <a:ext cx="5627915"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63797"/>
            <a:ext cx="5596246"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12"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3746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spTree>
    <p:extLst>
      <p:ext uri="{BB962C8B-B14F-4D97-AF65-F5344CB8AC3E}">
        <p14:creationId xmlns:p14="http://schemas.microsoft.com/office/powerpoint/2010/main" val="206314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56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3B58-A409-4045-9430-D4934DA76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1A5C-E261-4A7F-9992-F8963F2FF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DF41C2-9593-4CE3-B551-CA573FA9B0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C70A445-A04E-49CF-8EFD-13EC019590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50F864-5DAA-46A8-A737-EF26EA297C66}"/>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123603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171F-CDE5-46B6-B9CE-4702A5E5E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C493-A2CB-450B-BF1A-376BC55235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C5367-7ABF-4901-9BC9-16C41C27376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53B3084-A5C4-43DB-9596-BDD08E5684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F7A1E5-7B62-4E21-B470-895845127484}"/>
              </a:ext>
            </a:extLst>
          </p:cNvPr>
          <p:cNvSpPr>
            <a:spLocks noGrp="1"/>
          </p:cNvSpPr>
          <p:nvPr>
            <p:ph type="sldNum" sz="quarter" idx="12"/>
          </p:nvPr>
        </p:nvSpPr>
        <p:spPr/>
        <p:txBody>
          <a:bodyPr/>
          <a:lstStyle/>
          <a:p>
            <a:fld id="{CEB8EB69-77C6-4EA7-A3E6-925D3BF08FD1}" type="slidenum">
              <a:rPr lang="en-US" smtClean="0"/>
              <a:t>‹#›</a:t>
            </a:fld>
            <a:endParaRPr lang="en-US" dirty="0"/>
          </a:p>
        </p:txBody>
      </p:sp>
    </p:spTree>
    <p:extLst>
      <p:ext uri="{BB962C8B-B14F-4D97-AF65-F5344CB8AC3E}">
        <p14:creationId xmlns:p14="http://schemas.microsoft.com/office/powerpoint/2010/main" val="256676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62751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2"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1E77A-ADE1-4D13-8469-4B6FA8AA6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0D4D89-84F7-4078-A1E8-36D130556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73B88-7D91-454A-93CB-027B6FADF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3113D5D-58D9-4C51-82FF-9F6AD67B0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C5512B7-0D48-464D-A85C-2B53A168F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8EB69-77C6-4EA7-A3E6-925D3BF08FD1}" type="slidenum">
              <a:rPr lang="en-US" smtClean="0"/>
              <a:t>‹#›</a:t>
            </a:fld>
            <a:endParaRPr lang="en-US" dirty="0"/>
          </a:p>
        </p:txBody>
      </p:sp>
    </p:spTree>
    <p:extLst>
      <p:ext uri="{BB962C8B-B14F-4D97-AF65-F5344CB8AC3E}">
        <p14:creationId xmlns:p14="http://schemas.microsoft.com/office/powerpoint/2010/main" val="201789149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solidFill>
                  <a:schemeClr val="tx1"/>
                </a:solidFill>
              </a:rPr>
              <a:t>OC Streetcar Project Quarterly Update </a:t>
            </a:r>
          </a:p>
        </p:txBody>
      </p:sp>
    </p:spTree>
    <p:extLst>
      <p:ext uri="{BB962C8B-B14F-4D97-AF65-F5344CB8AC3E}">
        <p14:creationId xmlns:p14="http://schemas.microsoft.com/office/powerpoint/2010/main" val="205547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8778-CFE9-4F04-882A-6868F27F7E14}"/>
              </a:ext>
            </a:extLst>
          </p:cNvPr>
          <p:cNvSpPr>
            <a:spLocks noGrp="1"/>
          </p:cNvSpPr>
          <p:nvPr>
            <p:ph type="title"/>
          </p:nvPr>
        </p:nvSpPr>
        <p:spPr/>
        <p:txBody>
          <a:bodyPr/>
          <a:lstStyle/>
          <a:p>
            <a:r>
              <a:rPr lang="en-US" dirty="0"/>
              <a:t>Vehicles</a:t>
            </a:r>
          </a:p>
        </p:txBody>
      </p:sp>
      <p:pic>
        <p:nvPicPr>
          <p:cNvPr id="4" name="Content Placeholder 5">
            <a:extLst>
              <a:ext uri="{FF2B5EF4-FFF2-40B4-BE49-F238E27FC236}">
                <a16:creationId xmlns:a16="http://schemas.microsoft.com/office/drawing/2014/main" id="{65EF9451-04EC-4FE9-BF1D-9B6D44615A88}"/>
              </a:ext>
            </a:extLst>
          </p:cNvPr>
          <p:cNvPicPr>
            <a:picLocks noGrp="1" noChangeAspect="1"/>
          </p:cNvPicPr>
          <p:nvPr>
            <p:ph idx="1"/>
          </p:nvPr>
        </p:nvPicPr>
        <p:blipFill>
          <a:blip r:embed="rId2"/>
          <a:stretch>
            <a:fillRect/>
          </a:stretch>
        </p:blipFill>
        <p:spPr>
          <a:xfrm>
            <a:off x="3506313" y="4168172"/>
            <a:ext cx="4853170" cy="2473613"/>
          </a:xfrm>
          <a:prstGeom prst="rect">
            <a:avLst/>
          </a:prstGeom>
        </p:spPr>
      </p:pic>
      <p:pic>
        <p:nvPicPr>
          <p:cNvPr id="6" name="Content Placeholder 3">
            <a:extLst>
              <a:ext uri="{FF2B5EF4-FFF2-40B4-BE49-F238E27FC236}">
                <a16:creationId xmlns:a16="http://schemas.microsoft.com/office/drawing/2014/main" id="{AFF8EEBA-BE3D-4B24-BC6C-5B1B9B69F73C}"/>
              </a:ext>
            </a:extLst>
          </p:cNvPr>
          <p:cNvPicPr>
            <a:picLocks noChangeAspect="1"/>
          </p:cNvPicPr>
          <p:nvPr/>
        </p:nvPicPr>
        <p:blipFill>
          <a:blip r:embed="rId3"/>
          <a:stretch>
            <a:fillRect/>
          </a:stretch>
        </p:blipFill>
        <p:spPr>
          <a:xfrm>
            <a:off x="8534400" y="4168172"/>
            <a:ext cx="3361045" cy="2473613"/>
          </a:xfrm>
          <a:prstGeom prst="rect">
            <a:avLst/>
          </a:prstGeom>
        </p:spPr>
      </p:pic>
      <p:pic>
        <p:nvPicPr>
          <p:cNvPr id="8" name="Picture 7">
            <a:extLst>
              <a:ext uri="{FF2B5EF4-FFF2-40B4-BE49-F238E27FC236}">
                <a16:creationId xmlns:a16="http://schemas.microsoft.com/office/drawing/2014/main" id="{9012613F-C67E-40E4-A25E-272D75A36B6D}"/>
              </a:ext>
            </a:extLst>
          </p:cNvPr>
          <p:cNvPicPr>
            <a:picLocks noChangeAspect="1"/>
          </p:cNvPicPr>
          <p:nvPr/>
        </p:nvPicPr>
        <p:blipFill>
          <a:blip r:embed="rId4"/>
          <a:stretch>
            <a:fillRect/>
          </a:stretch>
        </p:blipFill>
        <p:spPr>
          <a:xfrm>
            <a:off x="341086" y="1114392"/>
            <a:ext cx="2999250" cy="2914166"/>
          </a:xfrm>
          <a:prstGeom prst="rect">
            <a:avLst/>
          </a:prstGeom>
        </p:spPr>
      </p:pic>
      <p:pic>
        <p:nvPicPr>
          <p:cNvPr id="9" name="Picture 8">
            <a:extLst>
              <a:ext uri="{FF2B5EF4-FFF2-40B4-BE49-F238E27FC236}">
                <a16:creationId xmlns:a16="http://schemas.microsoft.com/office/drawing/2014/main" id="{86772D70-2A00-4900-9310-EFA80F65F59F}"/>
              </a:ext>
            </a:extLst>
          </p:cNvPr>
          <p:cNvPicPr>
            <a:picLocks noChangeAspect="1"/>
          </p:cNvPicPr>
          <p:nvPr/>
        </p:nvPicPr>
        <p:blipFill>
          <a:blip r:embed="rId5"/>
          <a:stretch>
            <a:fillRect/>
          </a:stretch>
        </p:blipFill>
        <p:spPr>
          <a:xfrm>
            <a:off x="8509000" y="1119320"/>
            <a:ext cx="3399146" cy="2921937"/>
          </a:xfrm>
          <a:prstGeom prst="rect">
            <a:avLst/>
          </a:prstGeom>
        </p:spPr>
      </p:pic>
      <p:pic>
        <p:nvPicPr>
          <p:cNvPr id="12" name="Content Placeholder 5">
            <a:extLst>
              <a:ext uri="{FF2B5EF4-FFF2-40B4-BE49-F238E27FC236}">
                <a16:creationId xmlns:a16="http://schemas.microsoft.com/office/drawing/2014/main" id="{7E765888-A737-43CE-84D7-5A9D2BF860C2}"/>
              </a:ext>
            </a:extLst>
          </p:cNvPr>
          <p:cNvPicPr>
            <a:picLocks noChangeAspect="1"/>
          </p:cNvPicPr>
          <p:nvPr/>
        </p:nvPicPr>
        <p:blipFill>
          <a:blip r:embed="rId6"/>
          <a:stretch>
            <a:fillRect/>
          </a:stretch>
        </p:blipFill>
        <p:spPr>
          <a:xfrm>
            <a:off x="286330" y="4168171"/>
            <a:ext cx="3054005" cy="2473613"/>
          </a:xfrm>
          <a:prstGeom prst="rect">
            <a:avLst/>
          </a:prstGeom>
        </p:spPr>
      </p:pic>
      <p:pic>
        <p:nvPicPr>
          <p:cNvPr id="13" name="Picture 12">
            <a:extLst>
              <a:ext uri="{FF2B5EF4-FFF2-40B4-BE49-F238E27FC236}">
                <a16:creationId xmlns:a16="http://schemas.microsoft.com/office/drawing/2014/main" id="{4E1E7E00-ECA0-4D04-98C4-AB5EC639428E}"/>
              </a:ext>
            </a:extLst>
          </p:cNvPr>
          <p:cNvPicPr>
            <a:picLocks noChangeAspect="1"/>
          </p:cNvPicPr>
          <p:nvPr/>
        </p:nvPicPr>
        <p:blipFill>
          <a:blip r:embed="rId7"/>
          <a:stretch>
            <a:fillRect/>
          </a:stretch>
        </p:blipFill>
        <p:spPr>
          <a:xfrm>
            <a:off x="3506313" y="1110690"/>
            <a:ext cx="4853170" cy="2917868"/>
          </a:xfrm>
          <a:prstGeom prst="rect">
            <a:avLst/>
          </a:prstGeom>
        </p:spPr>
      </p:pic>
      <p:sp>
        <p:nvSpPr>
          <p:cNvPr id="10" name="Slide Number Placeholder 1">
            <a:extLst>
              <a:ext uri="{FF2B5EF4-FFF2-40B4-BE49-F238E27FC236}">
                <a16:creationId xmlns:a16="http://schemas.microsoft.com/office/drawing/2014/main" id="{EFE937C2-3097-4EDF-9345-C8823F8DDB91}"/>
              </a:ext>
            </a:extLst>
          </p:cNvPr>
          <p:cNvSpPr>
            <a:spLocks noGrp="1"/>
          </p:cNvSpPr>
          <p:nvPr>
            <p:ph type="sldNum" sz="quarter" idx="12"/>
          </p:nvPr>
        </p:nvSpPr>
        <p:spPr>
          <a:xfrm>
            <a:off x="11578255" y="6127669"/>
            <a:ext cx="843148" cy="593806"/>
          </a:xfrm>
        </p:spPr>
        <p:txBody>
          <a:bodyPr/>
          <a:lstStyle/>
          <a:p>
            <a:r>
              <a:rPr lang="en-US" sz="2100" dirty="0"/>
              <a:t>10</a:t>
            </a:r>
          </a:p>
        </p:txBody>
      </p:sp>
    </p:spTree>
    <p:extLst>
      <p:ext uri="{BB962C8B-B14F-4D97-AF65-F5344CB8AC3E}">
        <p14:creationId xmlns:p14="http://schemas.microsoft.com/office/powerpoint/2010/main" val="27955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D536-6136-499B-9B0B-BD6440A077D1}"/>
              </a:ext>
            </a:extLst>
          </p:cNvPr>
          <p:cNvSpPr>
            <a:spLocks noGrp="1"/>
          </p:cNvSpPr>
          <p:nvPr>
            <p:ph type="title"/>
          </p:nvPr>
        </p:nvSpPr>
        <p:spPr>
          <a:xfrm>
            <a:off x="606582" y="2"/>
            <a:ext cx="11161864" cy="997526"/>
          </a:xfrm>
        </p:spPr>
        <p:txBody>
          <a:bodyPr/>
          <a:lstStyle/>
          <a:p>
            <a:r>
              <a:rPr lang="en-US" dirty="0"/>
              <a:t>Outreach – Support </a:t>
            </a:r>
          </a:p>
        </p:txBody>
      </p:sp>
      <p:sp>
        <p:nvSpPr>
          <p:cNvPr id="4" name="Slide Number Placeholder 3">
            <a:extLst>
              <a:ext uri="{FF2B5EF4-FFF2-40B4-BE49-F238E27FC236}">
                <a16:creationId xmlns:a16="http://schemas.microsoft.com/office/drawing/2014/main" id="{320CD50B-F9FE-47BC-9EB4-F3F1CE6D14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8728A-9E54-1B4F-A83C-486C5BF59F16}" type="slidenum">
              <a:rPr kumimoji="0" lang="en-US" sz="2200" b="0" i="0" u="none" strike="noStrike" kern="1200" cap="none" spc="0" normalizeH="0" baseline="0" noProof="0" smtClean="0">
                <a:ln>
                  <a:noFill/>
                </a:ln>
                <a:solidFill>
                  <a:srgbClr val="595959"/>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2200" b="0" i="0" u="none" strike="noStrike" kern="1200" cap="none" spc="0" normalizeH="0" baseline="0" noProof="0" dirty="0">
              <a:ln>
                <a:noFill/>
              </a:ln>
              <a:solidFill>
                <a:srgbClr val="595959"/>
              </a:solidFill>
              <a:effectLst/>
              <a:uLnTx/>
              <a:uFillTx/>
              <a:latin typeface="Arial" charset="0"/>
              <a:cs typeface="Arial" charset="0"/>
            </a:endParaRPr>
          </a:p>
        </p:txBody>
      </p:sp>
      <p:sp>
        <p:nvSpPr>
          <p:cNvPr id="8" name="TextBox 7">
            <a:extLst>
              <a:ext uri="{FF2B5EF4-FFF2-40B4-BE49-F238E27FC236}">
                <a16:creationId xmlns:a16="http://schemas.microsoft.com/office/drawing/2014/main" id="{02E16E75-B78F-489D-84D1-CA1B054F84D6}"/>
              </a:ext>
            </a:extLst>
          </p:cNvPr>
          <p:cNvSpPr txBox="1"/>
          <p:nvPr/>
        </p:nvSpPr>
        <p:spPr>
          <a:xfrm>
            <a:off x="188623" y="1189332"/>
            <a:ext cx="5786729" cy="2123658"/>
          </a:xfrm>
          <a:prstGeom prst="rect">
            <a:avLst/>
          </a:prstGeom>
          <a:noFill/>
        </p:spPr>
        <p:txBody>
          <a:bodyPr wrap="square" numCol="1" rtlCol="0">
            <a:spAutoFit/>
          </a:bodyPr>
          <a:lstStyle/>
          <a:p>
            <a:pPr marL="457200" indent="-457200">
              <a:spcAft>
                <a:spcPts val="1200"/>
              </a:spcAft>
              <a:buFont typeface="Arial" panose="020B0604020202020204" pitchFamily="34" charset="0"/>
              <a:buChar char="•"/>
              <a:defRPr/>
            </a:pPr>
            <a:r>
              <a:rPr lang="en-US" sz="2800" dirty="0">
                <a:solidFill>
                  <a:srgbClr val="595959"/>
                </a:solidFill>
                <a:latin typeface="Arial" panose="020B0604020202020204" pitchFamily="34" charset="0"/>
                <a:cs typeface="Arial" panose="020B0604020202020204" pitchFamily="34" charset="0"/>
              </a:rPr>
              <a:t>Santa Ana Business Association activities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solidFill>
                  <a:srgbClr val="595959"/>
                </a:solidFill>
                <a:latin typeface="Arial" panose="020B0604020202020204" pitchFamily="34" charset="0"/>
                <a:cs typeface="Arial" panose="020B0604020202020204" pitchFamily="34" charset="0"/>
              </a:rPr>
              <a:t>Eat Shop Play Video</a:t>
            </a:r>
            <a:endParaRPr kumimoji="0" lang="en-US" sz="2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solidFill>
                  <a:srgbClr val="595959"/>
                </a:solidFill>
                <a:latin typeface="Arial" panose="020B0604020202020204" pitchFamily="34" charset="0"/>
                <a:cs typeface="Arial" panose="020B0604020202020204" pitchFamily="34" charset="0"/>
              </a:rPr>
              <a:t>Virtual Open House</a:t>
            </a:r>
          </a:p>
        </p:txBody>
      </p:sp>
      <p:pic>
        <p:nvPicPr>
          <p:cNvPr id="7" name="Picture 6" descr="A picture containing person, front, large, bus&#10;&#10;Description automatically generated">
            <a:extLst>
              <a:ext uri="{FF2B5EF4-FFF2-40B4-BE49-F238E27FC236}">
                <a16:creationId xmlns:a16="http://schemas.microsoft.com/office/drawing/2014/main" id="{E9E8EAF2-C258-464C-9AE7-BB0A70A1CD0F}"/>
              </a:ext>
            </a:extLst>
          </p:cNvPr>
          <p:cNvPicPr>
            <a:picLocks noChangeAspect="1"/>
          </p:cNvPicPr>
          <p:nvPr/>
        </p:nvPicPr>
        <p:blipFill>
          <a:blip r:embed="rId3"/>
          <a:stretch>
            <a:fillRect/>
          </a:stretch>
        </p:blipFill>
        <p:spPr>
          <a:xfrm>
            <a:off x="5975352" y="1155813"/>
            <a:ext cx="1750402" cy="2392508"/>
          </a:xfrm>
          <a:prstGeom prst="rect">
            <a:avLst/>
          </a:prstGeom>
        </p:spPr>
      </p:pic>
      <p:pic>
        <p:nvPicPr>
          <p:cNvPr id="9" name="Picture 8">
            <a:extLst>
              <a:ext uri="{FF2B5EF4-FFF2-40B4-BE49-F238E27FC236}">
                <a16:creationId xmlns:a16="http://schemas.microsoft.com/office/drawing/2014/main" id="{15C881E3-F107-4F5F-A216-BEED7BDFC51B}"/>
              </a:ext>
            </a:extLst>
          </p:cNvPr>
          <p:cNvPicPr>
            <a:picLocks noChangeAspect="1"/>
          </p:cNvPicPr>
          <p:nvPr/>
        </p:nvPicPr>
        <p:blipFill>
          <a:blip r:embed="rId4"/>
          <a:stretch>
            <a:fillRect/>
          </a:stretch>
        </p:blipFill>
        <p:spPr>
          <a:xfrm>
            <a:off x="7934697" y="1169524"/>
            <a:ext cx="1874440" cy="243493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391B67B-63B4-480E-9A4E-C5916AD04E64}"/>
              </a:ext>
            </a:extLst>
          </p:cNvPr>
          <p:cNvPicPr>
            <a:picLocks noChangeAspect="1"/>
          </p:cNvPicPr>
          <p:nvPr/>
        </p:nvPicPr>
        <p:blipFill rotWithShape="1">
          <a:blip r:embed="rId5"/>
          <a:srcRect l="31360" t="2689" r="28137" b="4235"/>
          <a:stretch/>
        </p:blipFill>
        <p:spPr>
          <a:xfrm>
            <a:off x="10056499" y="1113386"/>
            <a:ext cx="1880203" cy="2491071"/>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D922EDA5-DA2A-4908-9429-CBC4AA208874}"/>
              </a:ext>
            </a:extLst>
          </p:cNvPr>
          <p:cNvPicPr>
            <a:picLocks noChangeAspect="1"/>
          </p:cNvPicPr>
          <p:nvPr/>
        </p:nvPicPr>
        <p:blipFill>
          <a:blip r:embed="rId6"/>
          <a:stretch>
            <a:fillRect/>
          </a:stretch>
        </p:blipFill>
        <p:spPr>
          <a:xfrm>
            <a:off x="637577" y="3286126"/>
            <a:ext cx="3977593" cy="2885900"/>
          </a:xfrm>
          <a:prstGeom prst="rect">
            <a:avLst/>
          </a:prstGeom>
        </p:spPr>
      </p:pic>
      <p:pic>
        <p:nvPicPr>
          <p:cNvPr id="3" name="Picture 2">
            <a:extLst>
              <a:ext uri="{FF2B5EF4-FFF2-40B4-BE49-F238E27FC236}">
                <a16:creationId xmlns:a16="http://schemas.microsoft.com/office/drawing/2014/main" id="{FC8D984A-BFEC-49D2-B5D7-24A4A9A8D593}"/>
              </a:ext>
            </a:extLst>
          </p:cNvPr>
          <p:cNvPicPr>
            <a:picLocks noChangeAspect="1"/>
          </p:cNvPicPr>
          <p:nvPr/>
        </p:nvPicPr>
        <p:blipFill>
          <a:blip r:embed="rId7"/>
          <a:stretch>
            <a:fillRect/>
          </a:stretch>
        </p:blipFill>
        <p:spPr>
          <a:xfrm>
            <a:off x="4966217" y="4070563"/>
            <a:ext cx="7063487" cy="2057106"/>
          </a:xfrm>
          <a:prstGeom prst="rect">
            <a:avLst/>
          </a:prstGeom>
        </p:spPr>
      </p:pic>
    </p:spTree>
    <p:extLst>
      <p:ext uri="{BB962C8B-B14F-4D97-AF65-F5344CB8AC3E}">
        <p14:creationId xmlns:p14="http://schemas.microsoft.com/office/powerpoint/2010/main" val="241256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CE43DE21-4A99-45CC-A123-95CF3F3AD542}"/>
              </a:ext>
            </a:extLst>
          </p:cNvPr>
          <p:cNvPicPr>
            <a:picLocks noChangeAspect="1"/>
          </p:cNvPicPr>
          <p:nvPr/>
        </p:nvPicPr>
        <p:blipFill rotWithShape="1">
          <a:blip r:embed="rId3"/>
          <a:srcRect t="3460"/>
          <a:stretch/>
        </p:blipFill>
        <p:spPr>
          <a:xfrm>
            <a:off x="2140769" y="997528"/>
            <a:ext cx="6444276" cy="2628071"/>
          </a:xfrm>
          <a:prstGeom prst="rect">
            <a:avLst/>
          </a:prstGeom>
        </p:spPr>
      </p:pic>
      <p:sp>
        <p:nvSpPr>
          <p:cNvPr id="7" name="Content Placeholder 6">
            <a:extLst>
              <a:ext uri="{FF2B5EF4-FFF2-40B4-BE49-F238E27FC236}">
                <a16:creationId xmlns:a16="http://schemas.microsoft.com/office/drawing/2014/main" id="{FC07F3D7-558F-482E-8C1E-6E8A6BDEFCD0}"/>
              </a:ext>
            </a:extLst>
          </p:cNvPr>
          <p:cNvSpPr>
            <a:spLocks noGrp="1"/>
          </p:cNvSpPr>
          <p:nvPr>
            <p:ph idx="1"/>
          </p:nvPr>
        </p:nvSpPr>
        <p:spPr>
          <a:xfrm>
            <a:off x="47624" y="3625859"/>
            <a:ext cx="11990577" cy="3295058"/>
          </a:xfrm>
        </p:spPr>
        <p:txBody>
          <a:bodyPr>
            <a:noAutofit/>
          </a:bodyPr>
          <a:lstStyle/>
          <a:p>
            <a:pPr>
              <a:lnSpc>
                <a:spcPct val="100000"/>
              </a:lnSpc>
              <a:spcBef>
                <a:spcPts val="600"/>
              </a:spcBef>
            </a:pPr>
            <a:r>
              <a:rPr lang="en-US" sz="1800" dirty="0"/>
              <a:t>Pacific Electric Right-of-Way</a:t>
            </a:r>
          </a:p>
          <a:p>
            <a:pPr lvl="1">
              <a:lnSpc>
                <a:spcPct val="100000"/>
              </a:lnSpc>
              <a:spcBef>
                <a:spcPts val="600"/>
              </a:spcBef>
            </a:pPr>
            <a:r>
              <a:rPr lang="en-US" sz="1400" dirty="0"/>
              <a:t>Hazardous soil disposal completed in July; sticks of rail delivered and are being welded into strings</a:t>
            </a:r>
          </a:p>
          <a:p>
            <a:pPr>
              <a:lnSpc>
                <a:spcPct val="100000"/>
              </a:lnSpc>
              <a:spcBef>
                <a:spcPts val="600"/>
              </a:spcBef>
            </a:pPr>
            <a:r>
              <a:rPr lang="en-US" sz="1800" dirty="0"/>
              <a:t>Westminster Bridge</a:t>
            </a:r>
          </a:p>
          <a:p>
            <a:pPr lvl="1">
              <a:lnSpc>
                <a:spcPct val="100000"/>
              </a:lnSpc>
              <a:spcBef>
                <a:spcPts val="600"/>
              </a:spcBef>
            </a:pPr>
            <a:r>
              <a:rPr lang="en-US" sz="1400" dirty="0"/>
              <a:t>Bridge deck concrete placement; final bridge approach retaining walls; temporary false work removal next quarter</a:t>
            </a:r>
          </a:p>
          <a:p>
            <a:pPr>
              <a:lnSpc>
                <a:spcPct val="100000"/>
              </a:lnSpc>
              <a:spcBef>
                <a:spcPts val="600"/>
              </a:spcBef>
            </a:pPr>
            <a:r>
              <a:rPr lang="en-US" sz="1800" dirty="0"/>
              <a:t>Santa Ana River Bridge</a:t>
            </a:r>
          </a:p>
          <a:p>
            <a:pPr lvl="1">
              <a:lnSpc>
                <a:spcPct val="100000"/>
              </a:lnSpc>
              <a:spcBef>
                <a:spcPts val="600"/>
              </a:spcBef>
            </a:pPr>
            <a:r>
              <a:rPr lang="en-US" sz="1400" dirty="0"/>
              <a:t>Bridge deck concrete placement; completed bridge approach retaining walls</a:t>
            </a:r>
          </a:p>
          <a:p>
            <a:pPr>
              <a:lnSpc>
                <a:spcPct val="100000"/>
              </a:lnSpc>
              <a:spcBef>
                <a:spcPts val="600"/>
              </a:spcBef>
            </a:pPr>
            <a:r>
              <a:rPr lang="en-US" sz="1800" dirty="0"/>
              <a:t>Maintenance and Storage Facility</a:t>
            </a:r>
          </a:p>
          <a:p>
            <a:pPr lvl="1">
              <a:lnSpc>
                <a:spcPct val="100000"/>
              </a:lnSpc>
              <a:spcBef>
                <a:spcPts val="600"/>
              </a:spcBef>
            </a:pPr>
            <a:r>
              <a:rPr lang="en-US" sz="1400" dirty="0"/>
              <a:t>Service and inspection pit delayed due to quality non-compliance; began construction of wash building sump pits and foundations</a:t>
            </a:r>
          </a:p>
        </p:txBody>
      </p:sp>
      <p:sp>
        <p:nvSpPr>
          <p:cNvPr id="8" name="Title 1">
            <a:extLst>
              <a:ext uri="{FF2B5EF4-FFF2-40B4-BE49-F238E27FC236}">
                <a16:creationId xmlns:a16="http://schemas.microsoft.com/office/drawing/2014/main" id="{C8F75959-3F77-4B68-BB0A-1EAEC6514D20}"/>
              </a:ext>
            </a:extLst>
          </p:cNvPr>
          <p:cNvSpPr txBox="1">
            <a:spLocks/>
          </p:cNvSpPr>
          <p:nvPr/>
        </p:nvSpPr>
        <p:spPr>
          <a:xfrm>
            <a:off x="518984" y="2"/>
            <a:ext cx="9687847" cy="997526"/>
          </a:xfrm>
          <a:prstGeom prst="rect">
            <a:avLst/>
          </a:prstGeom>
        </p:spPr>
        <p:txBody>
          <a:bodyPr vert="horz" wrap="none"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a:lstStyle>
          <a:p>
            <a:r>
              <a:rPr lang="en-US" sz="4000" dirty="0"/>
              <a:t>Construction—Segment 1</a:t>
            </a:r>
          </a:p>
        </p:txBody>
      </p:sp>
      <p:sp>
        <p:nvSpPr>
          <p:cNvPr id="2" name="Slide Number Placeholder 1">
            <a:extLst>
              <a:ext uri="{FF2B5EF4-FFF2-40B4-BE49-F238E27FC236}">
                <a16:creationId xmlns:a16="http://schemas.microsoft.com/office/drawing/2014/main" id="{99B3C8D0-90E7-4837-870A-33D9CC8B4B0B}"/>
              </a:ext>
            </a:extLst>
          </p:cNvPr>
          <p:cNvSpPr>
            <a:spLocks noGrp="1"/>
          </p:cNvSpPr>
          <p:nvPr>
            <p:ph type="sldNum" sz="quarter" idx="12"/>
          </p:nvPr>
        </p:nvSpPr>
        <p:spPr>
          <a:xfrm>
            <a:off x="11451255" y="6127669"/>
            <a:ext cx="843148" cy="593806"/>
          </a:xfrm>
        </p:spPr>
        <p:txBody>
          <a:bodyPr/>
          <a:lstStyle/>
          <a:p>
            <a:fld id="{8F88728A-9E54-1B4F-A83C-486C5BF59F16}" type="slidenum">
              <a:rPr lang="en-US" smtClean="0"/>
              <a:pPr/>
              <a:t>2</a:t>
            </a:fld>
            <a:endParaRPr lang="en-US" dirty="0"/>
          </a:p>
        </p:txBody>
      </p:sp>
    </p:spTree>
    <p:extLst>
      <p:ext uri="{BB962C8B-B14F-4D97-AF65-F5344CB8AC3E}">
        <p14:creationId xmlns:p14="http://schemas.microsoft.com/office/powerpoint/2010/main" val="63557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F933-AA20-45D1-ABCA-B9854349E5BA}"/>
              </a:ext>
            </a:extLst>
          </p:cNvPr>
          <p:cNvSpPr>
            <a:spLocks noGrp="1"/>
          </p:cNvSpPr>
          <p:nvPr>
            <p:ph type="title"/>
          </p:nvPr>
        </p:nvSpPr>
        <p:spPr/>
        <p:txBody>
          <a:bodyPr/>
          <a:lstStyle/>
          <a:p>
            <a:r>
              <a:rPr lang="en-US" dirty="0"/>
              <a:t>Westminster Bridge</a:t>
            </a:r>
          </a:p>
        </p:txBody>
      </p:sp>
      <p:pic>
        <p:nvPicPr>
          <p:cNvPr id="6" name="Picture 5">
            <a:extLst>
              <a:ext uri="{FF2B5EF4-FFF2-40B4-BE49-F238E27FC236}">
                <a16:creationId xmlns:a16="http://schemas.microsoft.com/office/drawing/2014/main" id="{BFB7279D-24F3-455F-BA4A-D608A0352122}"/>
              </a:ext>
            </a:extLst>
          </p:cNvPr>
          <p:cNvPicPr>
            <a:picLocks noChangeAspect="1"/>
          </p:cNvPicPr>
          <p:nvPr/>
        </p:nvPicPr>
        <p:blipFill>
          <a:blip r:embed="rId2"/>
          <a:stretch>
            <a:fillRect/>
          </a:stretch>
        </p:blipFill>
        <p:spPr>
          <a:xfrm>
            <a:off x="7652088" y="1359982"/>
            <a:ext cx="2130265" cy="1597698"/>
          </a:xfrm>
          <a:prstGeom prst="rect">
            <a:avLst/>
          </a:prstGeom>
        </p:spPr>
      </p:pic>
      <p:pic>
        <p:nvPicPr>
          <p:cNvPr id="10" name="Picture 9">
            <a:extLst>
              <a:ext uri="{FF2B5EF4-FFF2-40B4-BE49-F238E27FC236}">
                <a16:creationId xmlns:a16="http://schemas.microsoft.com/office/drawing/2014/main" id="{0C43480B-F9A0-427D-8F50-29EBDCC492A6}"/>
              </a:ext>
            </a:extLst>
          </p:cNvPr>
          <p:cNvPicPr>
            <a:picLocks noChangeAspect="1"/>
          </p:cNvPicPr>
          <p:nvPr/>
        </p:nvPicPr>
        <p:blipFill rotWithShape="1">
          <a:blip r:embed="rId3"/>
          <a:srcRect r="8757" b="17940"/>
          <a:stretch/>
        </p:blipFill>
        <p:spPr>
          <a:xfrm>
            <a:off x="61300" y="1359982"/>
            <a:ext cx="7533314" cy="5081351"/>
          </a:xfrm>
          <a:prstGeom prst="rect">
            <a:avLst/>
          </a:prstGeom>
        </p:spPr>
      </p:pic>
      <p:pic>
        <p:nvPicPr>
          <p:cNvPr id="12" name="Picture 11" descr="A group of people standing in front of a building&#10;&#10;Description automatically generated">
            <a:extLst>
              <a:ext uri="{FF2B5EF4-FFF2-40B4-BE49-F238E27FC236}">
                <a16:creationId xmlns:a16="http://schemas.microsoft.com/office/drawing/2014/main" id="{506D41E7-9CAA-4478-A664-6C969B383182}"/>
              </a:ext>
            </a:extLst>
          </p:cNvPr>
          <p:cNvPicPr>
            <a:picLocks noChangeAspect="1"/>
          </p:cNvPicPr>
          <p:nvPr/>
        </p:nvPicPr>
        <p:blipFill>
          <a:blip r:embed="rId4"/>
          <a:stretch>
            <a:fillRect/>
          </a:stretch>
        </p:blipFill>
        <p:spPr>
          <a:xfrm>
            <a:off x="9961070" y="1359982"/>
            <a:ext cx="2130262" cy="1597697"/>
          </a:xfrm>
          <a:prstGeom prst="rect">
            <a:avLst/>
          </a:prstGeom>
        </p:spPr>
      </p:pic>
      <p:pic>
        <p:nvPicPr>
          <p:cNvPr id="7" name="Picture 6" descr="A fire hydrant on the side of a dirt road&#10;&#10;Description automatically generated">
            <a:extLst>
              <a:ext uri="{FF2B5EF4-FFF2-40B4-BE49-F238E27FC236}">
                <a16:creationId xmlns:a16="http://schemas.microsoft.com/office/drawing/2014/main" id="{D44934D1-5683-4647-B07D-6B8B2E9E9F01}"/>
              </a:ext>
            </a:extLst>
          </p:cNvPr>
          <p:cNvPicPr>
            <a:picLocks noChangeAspect="1"/>
          </p:cNvPicPr>
          <p:nvPr/>
        </p:nvPicPr>
        <p:blipFill>
          <a:blip r:embed="rId5"/>
          <a:stretch>
            <a:fillRect/>
          </a:stretch>
        </p:blipFill>
        <p:spPr>
          <a:xfrm>
            <a:off x="7652087" y="3111898"/>
            <a:ext cx="4439245" cy="3329435"/>
          </a:xfrm>
          <a:prstGeom prst="rect">
            <a:avLst/>
          </a:prstGeom>
        </p:spPr>
      </p:pic>
      <p:sp>
        <p:nvSpPr>
          <p:cNvPr id="8" name="Slide Number Placeholder 1">
            <a:extLst>
              <a:ext uri="{FF2B5EF4-FFF2-40B4-BE49-F238E27FC236}">
                <a16:creationId xmlns:a16="http://schemas.microsoft.com/office/drawing/2014/main" id="{0F50F5DD-83CD-47E5-8069-C8060AADD56C}"/>
              </a:ext>
            </a:extLst>
          </p:cNvPr>
          <p:cNvSpPr>
            <a:spLocks noGrp="1"/>
          </p:cNvSpPr>
          <p:nvPr>
            <p:ph type="sldNum" sz="quarter" idx="12"/>
          </p:nvPr>
        </p:nvSpPr>
        <p:spPr>
          <a:xfrm>
            <a:off x="11451255" y="6280069"/>
            <a:ext cx="843148" cy="593806"/>
          </a:xfrm>
        </p:spPr>
        <p:txBody>
          <a:bodyPr/>
          <a:lstStyle/>
          <a:p>
            <a:fld id="{8F88728A-9E54-1B4F-A83C-486C5BF59F16}" type="slidenum">
              <a:rPr lang="en-US" smtClean="0"/>
              <a:pPr/>
              <a:t>3</a:t>
            </a:fld>
            <a:endParaRPr lang="en-US" dirty="0"/>
          </a:p>
        </p:txBody>
      </p:sp>
    </p:spTree>
    <p:extLst>
      <p:ext uri="{BB962C8B-B14F-4D97-AF65-F5344CB8AC3E}">
        <p14:creationId xmlns:p14="http://schemas.microsoft.com/office/powerpoint/2010/main" val="263111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Ana River Bridge</a:t>
            </a:r>
          </a:p>
        </p:txBody>
      </p:sp>
      <p:pic>
        <p:nvPicPr>
          <p:cNvPr id="6" name="Picture 5" descr="A picture containing outdoor, train, building, bridge&#10;&#10;Description automatically generated">
            <a:extLst>
              <a:ext uri="{FF2B5EF4-FFF2-40B4-BE49-F238E27FC236}">
                <a16:creationId xmlns:a16="http://schemas.microsoft.com/office/drawing/2014/main" id="{D14594C6-9CE8-4EDE-B433-281FD530995C}"/>
              </a:ext>
            </a:extLst>
          </p:cNvPr>
          <p:cNvPicPr>
            <a:picLocks noChangeAspect="1"/>
          </p:cNvPicPr>
          <p:nvPr/>
        </p:nvPicPr>
        <p:blipFill>
          <a:blip r:embed="rId3"/>
          <a:stretch>
            <a:fillRect/>
          </a:stretch>
        </p:blipFill>
        <p:spPr>
          <a:xfrm>
            <a:off x="212987" y="1490708"/>
            <a:ext cx="8558976" cy="4573697"/>
          </a:xfrm>
          <a:prstGeom prst="rect">
            <a:avLst/>
          </a:prstGeom>
        </p:spPr>
      </p:pic>
      <p:sp>
        <p:nvSpPr>
          <p:cNvPr id="9" name="AutoShape 2" descr="Preview Not Available">
            <a:extLst>
              <a:ext uri="{FF2B5EF4-FFF2-40B4-BE49-F238E27FC236}">
                <a16:creationId xmlns:a16="http://schemas.microsoft.com/office/drawing/2014/main" id="{C351F54D-0606-4B27-AB9D-9E44FBAF67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a:extLst>
              <a:ext uri="{FF2B5EF4-FFF2-40B4-BE49-F238E27FC236}">
                <a16:creationId xmlns:a16="http://schemas.microsoft.com/office/drawing/2014/main" id="{38F36A58-1BD6-44C5-9B84-5417F560C6AF}"/>
              </a:ext>
            </a:extLst>
          </p:cNvPr>
          <p:cNvPicPr>
            <a:picLocks noChangeAspect="1"/>
          </p:cNvPicPr>
          <p:nvPr/>
        </p:nvPicPr>
        <p:blipFill>
          <a:blip r:embed="rId4"/>
          <a:stretch>
            <a:fillRect/>
          </a:stretch>
        </p:blipFill>
        <p:spPr>
          <a:xfrm>
            <a:off x="8929881" y="3790561"/>
            <a:ext cx="3009093" cy="2256820"/>
          </a:xfrm>
          <a:prstGeom prst="rect">
            <a:avLst/>
          </a:prstGeom>
        </p:spPr>
      </p:pic>
      <p:sp>
        <p:nvSpPr>
          <p:cNvPr id="8" name="Slide Number Placeholder 1">
            <a:extLst>
              <a:ext uri="{FF2B5EF4-FFF2-40B4-BE49-F238E27FC236}">
                <a16:creationId xmlns:a16="http://schemas.microsoft.com/office/drawing/2014/main" id="{6DF8C398-E00F-4902-B99E-6F8559DBE54E}"/>
              </a:ext>
            </a:extLst>
          </p:cNvPr>
          <p:cNvSpPr>
            <a:spLocks noGrp="1"/>
          </p:cNvSpPr>
          <p:nvPr>
            <p:ph type="sldNum" sz="quarter" idx="12"/>
          </p:nvPr>
        </p:nvSpPr>
        <p:spPr>
          <a:xfrm>
            <a:off x="11451255" y="6127669"/>
            <a:ext cx="843148" cy="593806"/>
          </a:xfrm>
        </p:spPr>
        <p:txBody>
          <a:bodyPr/>
          <a:lstStyle/>
          <a:p>
            <a:r>
              <a:rPr lang="en-US" dirty="0"/>
              <a:t>4</a:t>
            </a:r>
          </a:p>
        </p:txBody>
      </p:sp>
      <p:pic>
        <p:nvPicPr>
          <p:cNvPr id="4" name="Picture 3" descr="A close up of a bridge&#10;&#10;Description automatically generated">
            <a:extLst>
              <a:ext uri="{FF2B5EF4-FFF2-40B4-BE49-F238E27FC236}">
                <a16:creationId xmlns:a16="http://schemas.microsoft.com/office/drawing/2014/main" id="{43360032-F638-4162-9B69-460CBCBCC8B2}"/>
              </a:ext>
            </a:extLst>
          </p:cNvPr>
          <p:cNvPicPr>
            <a:picLocks noChangeAspect="1"/>
          </p:cNvPicPr>
          <p:nvPr/>
        </p:nvPicPr>
        <p:blipFill>
          <a:blip r:embed="rId5"/>
          <a:stretch>
            <a:fillRect/>
          </a:stretch>
        </p:blipFill>
        <p:spPr>
          <a:xfrm>
            <a:off x="8929881" y="1494284"/>
            <a:ext cx="3009093" cy="2256820"/>
          </a:xfrm>
          <a:prstGeom prst="rect">
            <a:avLst/>
          </a:prstGeom>
        </p:spPr>
      </p:pic>
    </p:spTree>
    <p:extLst>
      <p:ext uri="{BB962C8B-B14F-4D97-AF65-F5344CB8AC3E}">
        <p14:creationId xmlns:p14="http://schemas.microsoft.com/office/powerpoint/2010/main" val="318140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 and Storage Facility (MSF)</a:t>
            </a:r>
          </a:p>
        </p:txBody>
      </p:sp>
      <p:pic>
        <p:nvPicPr>
          <p:cNvPr id="6" name="Picture 5" descr="A group of palm trees on a beach&#10;&#10;Description automatically generated">
            <a:extLst>
              <a:ext uri="{FF2B5EF4-FFF2-40B4-BE49-F238E27FC236}">
                <a16:creationId xmlns:a16="http://schemas.microsoft.com/office/drawing/2014/main" id="{1D637B88-69D4-477E-B6F2-AABF32F14301}"/>
              </a:ext>
            </a:extLst>
          </p:cNvPr>
          <p:cNvPicPr>
            <a:picLocks noChangeAspect="1"/>
          </p:cNvPicPr>
          <p:nvPr/>
        </p:nvPicPr>
        <p:blipFill>
          <a:blip r:embed="rId3"/>
          <a:stretch>
            <a:fillRect/>
          </a:stretch>
        </p:blipFill>
        <p:spPr>
          <a:xfrm>
            <a:off x="183736" y="1413011"/>
            <a:ext cx="7735176" cy="4634452"/>
          </a:xfrm>
          <a:prstGeom prst="rect">
            <a:avLst/>
          </a:prstGeom>
        </p:spPr>
      </p:pic>
      <p:pic>
        <p:nvPicPr>
          <p:cNvPr id="11" name="Picture 10">
            <a:extLst>
              <a:ext uri="{FF2B5EF4-FFF2-40B4-BE49-F238E27FC236}">
                <a16:creationId xmlns:a16="http://schemas.microsoft.com/office/drawing/2014/main" id="{BB5E7948-7BE2-4CAB-BEE6-0D82EA9BC2BA}"/>
              </a:ext>
            </a:extLst>
          </p:cNvPr>
          <p:cNvPicPr>
            <a:picLocks noChangeAspect="1"/>
          </p:cNvPicPr>
          <p:nvPr/>
        </p:nvPicPr>
        <p:blipFill>
          <a:blip r:embed="rId4"/>
          <a:stretch>
            <a:fillRect/>
          </a:stretch>
        </p:blipFill>
        <p:spPr>
          <a:xfrm>
            <a:off x="8090343" y="3800211"/>
            <a:ext cx="3995114" cy="2247252"/>
          </a:xfrm>
          <a:prstGeom prst="rect">
            <a:avLst/>
          </a:prstGeom>
        </p:spPr>
      </p:pic>
      <p:pic>
        <p:nvPicPr>
          <p:cNvPr id="12" name="Picture 11">
            <a:extLst>
              <a:ext uri="{FF2B5EF4-FFF2-40B4-BE49-F238E27FC236}">
                <a16:creationId xmlns:a16="http://schemas.microsoft.com/office/drawing/2014/main" id="{89C05F40-E3D4-421F-833F-6DD94B11B017}"/>
              </a:ext>
            </a:extLst>
          </p:cNvPr>
          <p:cNvPicPr>
            <a:picLocks noChangeAspect="1"/>
          </p:cNvPicPr>
          <p:nvPr/>
        </p:nvPicPr>
        <p:blipFill>
          <a:blip r:embed="rId5"/>
          <a:stretch>
            <a:fillRect/>
          </a:stretch>
        </p:blipFill>
        <p:spPr>
          <a:xfrm>
            <a:off x="8090342" y="1413011"/>
            <a:ext cx="3995115" cy="2247252"/>
          </a:xfrm>
          <a:prstGeom prst="rect">
            <a:avLst/>
          </a:prstGeom>
        </p:spPr>
      </p:pic>
      <p:sp>
        <p:nvSpPr>
          <p:cNvPr id="7" name="Slide Number Placeholder 1">
            <a:extLst>
              <a:ext uri="{FF2B5EF4-FFF2-40B4-BE49-F238E27FC236}">
                <a16:creationId xmlns:a16="http://schemas.microsoft.com/office/drawing/2014/main" id="{DE23B459-F8F0-4C93-9E59-4FF82EAB2431}"/>
              </a:ext>
            </a:extLst>
          </p:cNvPr>
          <p:cNvSpPr>
            <a:spLocks noGrp="1"/>
          </p:cNvSpPr>
          <p:nvPr>
            <p:ph type="sldNum" sz="quarter" idx="12"/>
          </p:nvPr>
        </p:nvSpPr>
        <p:spPr>
          <a:xfrm>
            <a:off x="11451255" y="6127669"/>
            <a:ext cx="843148" cy="593806"/>
          </a:xfrm>
        </p:spPr>
        <p:txBody>
          <a:bodyPr/>
          <a:lstStyle/>
          <a:p>
            <a:r>
              <a:rPr lang="en-US" dirty="0"/>
              <a:t>5</a:t>
            </a:r>
          </a:p>
        </p:txBody>
      </p:sp>
    </p:spTree>
    <p:extLst>
      <p:ext uri="{BB962C8B-B14F-4D97-AF65-F5344CB8AC3E}">
        <p14:creationId xmlns:p14="http://schemas.microsoft.com/office/powerpoint/2010/main" val="327273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B6E5BE-7FC2-4178-A662-A4B58B80C45E}"/>
              </a:ext>
            </a:extLst>
          </p:cNvPr>
          <p:cNvSpPr txBox="1"/>
          <p:nvPr/>
        </p:nvSpPr>
        <p:spPr>
          <a:xfrm>
            <a:off x="247771" y="3851290"/>
            <a:ext cx="11648481" cy="2549416"/>
          </a:xfrm>
          <a:prstGeom prst="rect">
            <a:avLst/>
          </a:prstGeom>
          <a:noFill/>
        </p:spPr>
        <p:txBody>
          <a:bodyPr wrap="square" rtlCol="0">
            <a:spAutoFit/>
          </a:bodyPr>
          <a:lstStyle/>
          <a:p>
            <a:pPr marL="228600" indent="-228600">
              <a:spcBef>
                <a:spcPts val="1000"/>
              </a:spcBef>
              <a:buFont typeface="Arial"/>
              <a:buChar char="•"/>
            </a:pPr>
            <a:r>
              <a:rPr lang="en-US" dirty="0">
                <a:solidFill>
                  <a:schemeClr val="tx1">
                    <a:lumMod val="65000"/>
                    <a:lumOff val="35000"/>
                  </a:schemeClr>
                </a:solidFill>
                <a:latin typeface="Arial" panose="020B0604020202020204" pitchFamily="34" charset="0"/>
                <a:cs typeface="Arial" panose="020B0604020202020204" pitchFamily="34" charset="0"/>
              </a:rPr>
              <a:t>Wet utility relocation nearing completion </a:t>
            </a:r>
          </a:p>
          <a:p>
            <a:pPr marL="742950" lvl="2" indent="-285750">
              <a:spcBef>
                <a:spcPts val="1000"/>
              </a:spcBef>
              <a:buFont typeface="Courier New" panose="02070309020205020404" pitchFamily="49" charset="0"/>
              <a:buChar char="o"/>
            </a:pPr>
            <a:r>
              <a:rPr lang="en-US" sz="1600" dirty="0">
                <a:solidFill>
                  <a:schemeClr val="tx1">
                    <a:lumMod val="65000"/>
                    <a:lumOff val="35000"/>
                  </a:schemeClr>
                </a:solidFill>
                <a:latin typeface="Arial" panose="020B0604020202020204" pitchFamily="34" charset="0"/>
                <a:cs typeface="Arial" panose="020B0604020202020204" pitchFamily="34" charset="0"/>
              </a:rPr>
              <a:t>Rehabilitate sewer main on Santa Ana Boulevard between Broadway Street and Mortimer Street, install new sewer line on 4</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th</a:t>
            </a:r>
            <a:r>
              <a:rPr lang="en-US" sz="1600" dirty="0">
                <a:solidFill>
                  <a:schemeClr val="tx1">
                    <a:lumMod val="65000"/>
                    <a:lumOff val="35000"/>
                  </a:schemeClr>
                </a:solidFill>
                <a:latin typeface="Arial" panose="020B0604020202020204" pitchFamily="34" charset="0"/>
                <a:cs typeface="Arial" panose="020B0604020202020204" pitchFamily="34" charset="0"/>
              </a:rPr>
              <a:t> Street at French Street</a:t>
            </a:r>
          </a:p>
          <a:p>
            <a:pPr marL="742950" lvl="2" indent="-285750">
              <a:spcBef>
                <a:spcPts val="1000"/>
              </a:spcBef>
              <a:buFont typeface="Courier New" panose="02070309020205020404" pitchFamily="49" charset="0"/>
              <a:buChar char="o"/>
            </a:pPr>
            <a:r>
              <a:rPr lang="en-US" sz="1600" dirty="0">
                <a:solidFill>
                  <a:schemeClr val="tx1">
                    <a:lumMod val="65000"/>
                    <a:lumOff val="35000"/>
                  </a:schemeClr>
                </a:solidFill>
                <a:latin typeface="Arial" panose="020B0604020202020204" pitchFamily="34" charset="0"/>
                <a:cs typeface="Arial" panose="020B0604020202020204" pitchFamily="34" charset="0"/>
              </a:rPr>
              <a:t>Finalizing water service connections</a:t>
            </a:r>
          </a:p>
          <a:p>
            <a:pPr marL="742950" lvl="2" indent="-285750">
              <a:spcBef>
                <a:spcPts val="1000"/>
              </a:spcBef>
              <a:buFont typeface="Courier New" panose="02070309020205020404" pitchFamily="49" charset="0"/>
              <a:buChar char="o"/>
            </a:pPr>
            <a:r>
              <a:rPr lang="en-US" sz="1600" dirty="0">
                <a:solidFill>
                  <a:schemeClr val="tx1">
                    <a:lumMod val="65000"/>
                    <a:lumOff val="35000"/>
                  </a:schemeClr>
                </a:solidFill>
                <a:latin typeface="Arial" panose="020B0604020202020204" pitchFamily="34" charset="0"/>
                <a:cs typeface="Arial" panose="020B0604020202020204" pitchFamily="34" charset="0"/>
              </a:rPr>
              <a:t>Installing new storm drain on Main Street</a:t>
            </a:r>
          </a:p>
          <a:p>
            <a:pPr marL="228600" lvl="2" indent="-228600">
              <a:spcBef>
                <a:spcPts val="1000"/>
              </a:spcBef>
              <a:buFont typeface="Arial"/>
              <a:buChar char="•"/>
            </a:pPr>
            <a:r>
              <a:rPr lang="en-US" dirty="0">
                <a:solidFill>
                  <a:schemeClr val="tx1">
                    <a:lumMod val="65000"/>
                    <a:lumOff val="35000"/>
                  </a:schemeClr>
                </a:solidFill>
                <a:latin typeface="Arial" panose="020B0604020202020204" pitchFamily="34" charset="0"/>
                <a:cs typeface="Arial" panose="020B0604020202020204" pitchFamily="34" charset="0"/>
              </a:rPr>
              <a:t>Excavation for westbound embedded track slab on Santa Ana Boulevard from Raitt Street to Bristol Street </a:t>
            </a:r>
          </a:p>
          <a:p>
            <a:pPr marL="228600" lvl="2" indent="-228600">
              <a:spcBef>
                <a:spcPts val="1000"/>
              </a:spcBef>
              <a:buFont typeface="Arial"/>
              <a:buChar char="•"/>
            </a:pPr>
            <a:r>
              <a:rPr lang="en-US" dirty="0">
                <a:solidFill>
                  <a:schemeClr val="tx1">
                    <a:lumMod val="65000"/>
                    <a:lumOff val="35000"/>
                  </a:schemeClr>
                </a:solidFill>
                <a:latin typeface="Arial" panose="020B0604020202020204" pitchFamily="34" charset="0"/>
                <a:cs typeface="Arial" panose="020B0604020202020204" pitchFamily="34" charset="0"/>
              </a:rPr>
              <a:t>Installation of overhead contact system (OCS), traffic signal, and streetlight pole foundations</a:t>
            </a:r>
          </a:p>
        </p:txBody>
      </p:sp>
      <p:pic>
        <p:nvPicPr>
          <p:cNvPr id="9" name="Content Placeholder 8" descr="A close up of a map&#10;&#10;Description generated with high confidence">
            <a:extLst>
              <a:ext uri="{FF2B5EF4-FFF2-40B4-BE49-F238E27FC236}">
                <a16:creationId xmlns:a16="http://schemas.microsoft.com/office/drawing/2014/main" id="{14FF5929-760C-47BC-B3BA-5AB0364F3F00}"/>
              </a:ext>
            </a:extLst>
          </p:cNvPr>
          <p:cNvPicPr>
            <a:picLocks noGrp="1" noChangeAspect="1"/>
          </p:cNvPicPr>
          <p:nvPr>
            <p:ph idx="1"/>
          </p:nvPr>
        </p:nvPicPr>
        <p:blipFill rotWithShape="1">
          <a:blip r:embed="rId3"/>
          <a:srcRect b="2905"/>
          <a:stretch/>
        </p:blipFill>
        <p:spPr>
          <a:xfrm>
            <a:off x="499316" y="1067813"/>
            <a:ext cx="6029488" cy="2689375"/>
          </a:xfrm>
        </p:spPr>
      </p:pic>
      <p:sp>
        <p:nvSpPr>
          <p:cNvPr id="6" name="Title 1">
            <a:extLst>
              <a:ext uri="{FF2B5EF4-FFF2-40B4-BE49-F238E27FC236}">
                <a16:creationId xmlns:a16="http://schemas.microsoft.com/office/drawing/2014/main" id="{DC05FC55-B782-4CD8-8D29-46EAFCBDE959}"/>
              </a:ext>
            </a:extLst>
          </p:cNvPr>
          <p:cNvSpPr txBox="1">
            <a:spLocks/>
          </p:cNvSpPr>
          <p:nvPr/>
        </p:nvSpPr>
        <p:spPr>
          <a:xfrm>
            <a:off x="624689" y="2"/>
            <a:ext cx="9725649" cy="997526"/>
          </a:xfrm>
          <a:prstGeom prst="rect">
            <a:avLst/>
          </a:prstGeom>
        </p:spPr>
        <p:txBody>
          <a:bodyPr vert="horz" wrap="none"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a:lstStyle>
          <a:p>
            <a:r>
              <a:rPr lang="en-US" sz="4000" dirty="0"/>
              <a:t>Construction—Segments 2 Through 5</a:t>
            </a:r>
          </a:p>
        </p:txBody>
      </p:sp>
      <p:sp>
        <p:nvSpPr>
          <p:cNvPr id="2" name="Slide Number Placeholder 1">
            <a:extLst>
              <a:ext uri="{FF2B5EF4-FFF2-40B4-BE49-F238E27FC236}">
                <a16:creationId xmlns:a16="http://schemas.microsoft.com/office/drawing/2014/main" id="{BAE22D89-0015-4EA0-9B94-E33EC623321C}"/>
              </a:ext>
            </a:extLst>
          </p:cNvPr>
          <p:cNvSpPr>
            <a:spLocks noGrp="1"/>
          </p:cNvSpPr>
          <p:nvPr>
            <p:ph type="sldNum" sz="quarter" idx="12"/>
          </p:nvPr>
        </p:nvSpPr>
        <p:spPr/>
        <p:txBody>
          <a:bodyPr/>
          <a:lstStyle/>
          <a:p>
            <a:pPr>
              <a:spcBef>
                <a:spcPts val="1000"/>
              </a:spcBef>
            </a:pPr>
            <a:fld id="{8F88728A-9E54-1B4F-A83C-486C5BF59F16}" type="slidenum">
              <a:rPr lang="en-US">
                <a:solidFill>
                  <a:schemeClr val="tx1">
                    <a:lumMod val="65000"/>
                    <a:lumOff val="35000"/>
                  </a:schemeClr>
                </a:solidFill>
                <a:latin typeface="Arial" panose="020B0604020202020204" pitchFamily="34" charset="0"/>
                <a:ea typeface="+mn-ea"/>
                <a:cs typeface="Arial" panose="020B0604020202020204" pitchFamily="34" charset="0"/>
              </a:rPr>
              <a:pPr>
                <a:spcBef>
                  <a:spcPts val="1000"/>
                </a:spcBef>
              </a:pPr>
              <a:t>6</a:t>
            </a:fld>
            <a:endParaRPr lang="en-US"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4" name="Picture 3" descr="Track bed work on West Santa Ana Blvd.">
            <a:extLst>
              <a:ext uri="{FF2B5EF4-FFF2-40B4-BE49-F238E27FC236}">
                <a16:creationId xmlns:a16="http://schemas.microsoft.com/office/drawing/2014/main" id="{807ACF2C-0818-4483-BE6E-FBD5842BAB73}"/>
              </a:ext>
            </a:extLst>
          </p:cNvPr>
          <p:cNvPicPr>
            <a:picLocks noChangeAspect="1"/>
          </p:cNvPicPr>
          <p:nvPr/>
        </p:nvPicPr>
        <p:blipFill>
          <a:blip r:embed="rId4"/>
          <a:stretch>
            <a:fillRect/>
          </a:stretch>
        </p:blipFill>
        <p:spPr>
          <a:xfrm>
            <a:off x="7273176" y="1186003"/>
            <a:ext cx="4419508" cy="2906163"/>
          </a:xfrm>
          <a:prstGeom prst="rect">
            <a:avLst/>
          </a:prstGeom>
        </p:spPr>
      </p:pic>
    </p:spTree>
    <p:extLst>
      <p:ext uri="{BB962C8B-B14F-4D97-AF65-F5344CB8AC3E}">
        <p14:creationId xmlns:p14="http://schemas.microsoft.com/office/powerpoint/2010/main" val="23168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B8FF-C14B-4917-BC1F-0442DAF62449}"/>
              </a:ext>
            </a:extLst>
          </p:cNvPr>
          <p:cNvSpPr>
            <a:spLocks noGrp="1"/>
          </p:cNvSpPr>
          <p:nvPr>
            <p:ph type="title"/>
          </p:nvPr>
        </p:nvSpPr>
        <p:spPr/>
        <p:txBody>
          <a:bodyPr/>
          <a:lstStyle/>
          <a:p>
            <a:r>
              <a:rPr lang="en-US" dirty="0"/>
              <a:t>Project Challenges </a:t>
            </a:r>
          </a:p>
        </p:txBody>
      </p:sp>
      <p:sp>
        <p:nvSpPr>
          <p:cNvPr id="3" name="Content Placeholder 2">
            <a:extLst>
              <a:ext uri="{FF2B5EF4-FFF2-40B4-BE49-F238E27FC236}">
                <a16:creationId xmlns:a16="http://schemas.microsoft.com/office/drawing/2014/main" id="{4FDF5417-CD48-450E-8E92-D713A9242CBE}"/>
              </a:ext>
            </a:extLst>
          </p:cNvPr>
          <p:cNvSpPr>
            <a:spLocks noGrp="1"/>
          </p:cNvSpPr>
          <p:nvPr>
            <p:ph idx="1"/>
          </p:nvPr>
        </p:nvSpPr>
        <p:spPr>
          <a:xfrm>
            <a:off x="327396" y="1339821"/>
            <a:ext cx="11867408" cy="5605597"/>
          </a:xfrm>
        </p:spPr>
        <p:txBody>
          <a:bodyPr>
            <a:normAutofit/>
          </a:bodyPr>
          <a:lstStyle/>
          <a:p>
            <a:pPr marL="0" marR="0">
              <a:lnSpc>
                <a:spcPct val="110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Unforeseen utility conflicts </a:t>
            </a:r>
          </a:p>
          <a:p>
            <a:pPr marL="0" marR="0">
              <a:lnSpc>
                <a:spcPct val="110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Contaminated soils and materials in Pacific Electric </a:t>
            </a:r>
            <a:br>
              <a:rPr lang="en-US" sz="3200" dirty="0">
                <a:effectLst/>
                <a:latin typeface="Arial" panose="020B0604020202020204" pitchFamily="34" charset="0"/>
                <a:ea typeface="Calibri" panose="020F0502020204030204" pitchFamily="34" charset="0"/>
                <a:cs typeface="Arial" panose="020B0604020202020204" pitchFamily="34" charset="0"/>
              </a:rPr>
            </a:br>
            <a:r>
              <a:rPr lang="en-US" sz="3200" dirty="0">
                <a:effectLst/>
                <a:latin typeface="Arial" panose="020B0604020202020204" pitchFamily="34" charset="0"/>
                <a:ea typeface="Calibri" panose="020F0502020204030204" pitchFamily="34" charset="0"/>
                <a:cs typeface="Arial" panose="020B0604020202020204" pitchFamily="34" charset="0"/>
              </a:rPr>
              <a:t>  Right-of-Way (PEROW) and city streets </a:t>
            </a:r>
          </a:p>
          <a:p>
            <a:pPr marL="0" marR="0">
              <a:lnSpc>
                <a:spcPct val="110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Compliance with quality requirements </a:t>
            </a:r>
          </a:p>
          <a:p>
            <a:pPr>
              <a:lnSpc>
                <a:spcPct val="110000"/>
              </a:lnSpc>
              <a:spcBef>
                <a:spcPts val="0"/>
              </a:spcBef>
            </a:pPr>
            <a:r>
              <a:rPr lang="en-US" sz="3200" dirty="0">
                <a:latin typeface="Arial" panose="020B0604020202020204" pitchFamily="34" charset="0"/>
                <a:cs typeface="Times New Roman" panose="02020603050405020304" pitchFamily="18" charset="0"/>
              </a:rPr>
              <a:t>Oversight and approvals from multiple agencies and third parties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0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Dispute resolution and change management </a:t>
            </a:r>
          </a:p>
          <a:p>
            <a:pPr marR="0">
              <a:lnSpc>
                <a:spcPct val="110000"/>
              </a:lnSpc>
              <a:spcBef>
                <a:spcPts val="0"/>
              </a:spcBef>
              <a:spcAft>
                <a:spcPts val="0"/>
              </a:spcAft>
            </a:pPr>
            <a:r>
              <a:rPr lang="en-US" sz="3200" dirty="0">
                <a:latin typeface="Arial" panose="020B0604020202020204" pitchFamily="34" charset="0"/>
                <a:cs typeface="Times New Roman" panose="02020603050405020304" pitchFamily="18" charset="0"/>
              </a:rPr>
              <a:t>Schedule impacts and higher use of contingency than anticipated </a:t>
            </a:r>
          </a:p>
          <a:p>
            <a:pPr marL="0" indent="0">
              <a:buNone/>
            </a:pPr>
            <a:endParaRPr lang="en-US" dirty="0"/>
          </a:p>
        </p:txBody>
      </p:sp>
      <p:sp>
        <p:nvSpPr>
          <p:cNvPr id="4" name="Slide Number Placeholder 3">
            <a:extLst>
              <a:ext uri="{FF2B5EF4-FFF2-40B4-BE49-F238E27FC236}">
                <a16:creationId xmlns:a16="http://schemas.microsoft.com/office/drawing/2014/main" id="{686B0B1E-303F-4E32-A661-CD19ED002068}"/>
              </a:ext>
            </a:extLst>
          </p:cNvPr>
          <p:cNvSpPr>
            <a:spLocks noGrp="1"/>
          </p:cNvSpPr>
          <p:nvPr>
            <p:ph type="sldNum" sz="quarter" idx="12"/>
          </p:nvPr>
        </p:nvSpPr>
        <p:spPr/>
        <p:txBody>
          <a:bodyPr/>
          <a:lstStyle/>
          <a:p>
            <a:fld id="{8F88728A-9E54-1B4F-A83C-486C5BF59F16}" type="slidenum">
              <a:rPr lang="en-US" smtClean="0"/>
              <a:pPr/>
              <a:t>7</a:t>
            </a:fld>
            <a:endParaRPr lang="en-US" dirty="0"/>
          </a:p>
        </p:txBody>
      </p:sp>
    </p:spTree>
    <p:extLst>
      <p:ext uri="{BB962C8B-B14F-4D97-AF65-F5344CB8AC3E}">
        <p14:creationId xmlns:p14="http://schemas.microsoft.com/office/powerpoint/2010/main" val="306789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9C9D-588F-4F71-9AE2-10D1C65E49E5}"/>
              </a:ext>
            </a:extLst>
          </p:cNvPr>
          <p:cNvSpPr>
            <a:spLocks noGrp="1"/>
          </p:cNvSpPr>
          <p:nvPr>
            <p:ph type="title"/>
          </p:nvPr>
        </p:nvSpPr>
        <p:spPr/>
        <p:txBody>
          <a:bodyPr/>
          <a:lstStyle/>
          <a:p>
            <a:r>
              <a:rPr lang="en-US" dirty="0"/>
              <a:t>Upcoming Construction Milestones </a:t>
            </a:r>
          </a:p>
        </p:txBody>
      </p:sp>
      <p:sp>
        <p:nvSpPr>
          <p:cNvPr id="3" name="Content Placeholder 2">
            <a:extLst>
              <a:ext uri="{FF2B5EF4-FFF2-40B4-BE49-F238E27FC236}">
                <a16:creationId xmlns:a16="http://schemas.microsoft.com/office/drawing/2014/main" id="{004A1E6D-481E-41BC-B7B6-CF594898A758}"/>
              </a:ext>
            </a:extLst>
          </p:cNvPr>
          <p:cNvSpPr>
            <a:spLocks noGrp="1"/>
          </p:cNvSpPr>
          <p:nvPr>
            <p:ph idx="1"/>
          </p:nvPr>
        </p:nvSpPr>
        <p:spPr/>
        <p:txBody>
          <a:bodyPr>
            <a:normAutofit/>
          </a:bodyPr>
          <a:lstStyle/>
          <a:p>
            <a:r>
              <a:rPr lang="en-US" sz="3200" dirty="0">
                <a:latin typeface="Arial" panose="020B0604020202020204" pitchFamily="34" charset="0"/>
                <a:ea typeface="Times New Roman" panose="02020603050405020304" pitchFamily="18" charset="0"/>
                <a:cs typeface="Times New Roman" panose="02020603050405020304" pitchFamily="18" charset="0"/>
              </a:rPr>
              <a:t>Installation of 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n-street embedded track and PEROW ballasted track</a:t>
            </a:r>
          </a:p>
          <a:p>
            <a:r>
              <a:rPr lang="en-US" sz="3200" dirty="0">
                <a:latin typeface="Arial" panose="020B0604020202020204" pitchFamily="34" charset="0"/>
                <a:ea typeface="Times New Roman" panose="02020603050405020304" pitchFamily="18" charset="0"/>
                <a:cs typeface="Times New Roman" panose="02020603050405020304" pitchFamily="18" charset="0"/>
              </a:rPr>
              <a:t>I</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nstallation of OCS poles</a:t>
            </a:r>
          </a:p>
          <a:p>
            <a:r>
              <a:rPr lang="en-US" sz="3200" dirty="0">
                <a:latin typeface="Arial" panose="020B0604020202020204" pitchFamily="34" charset="0"/>
                <a:ea typeface="Times New Roman" panose="02020603050405020304" pitchFamily="18" charset="0"/>
                <a:cs typeface="Times New Roman" panose="02020603050405020304" pitchFamily="18" charset="0"/>
              </a:rPr>
              <a:t>Continued construction of MSF slabs and walls </a:t>
            </a:r>
          </a:p>
          <a:p>
            <a:r>
              <a:rPr lang="en-US" sz="3200" dirty="0">
                <a:latin typeface="Arial" panose="020B0604020202020204" pitchFamily="34" charset="0"/>
                <a:ea typeface="Times New Roman" panose="02020603050405020304" pitchFamily="18" charset="0"/>
                <a:cs typeface="Times New Roman" panose="02020603050405020304" pitchFamily="18" charset="0"/>
              </a:rPr>
              <a:t>Site development of Fairview Street </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station stop platform</a:t>
            </a:r>
          </a:p>
          <a:p>
            <a:r>
              <a:rPr lang="en-US" sz="3200" dirty="0">
                <a:latin typeface="Arial" panose="020B0604020202020204" pitchFamily="34" charset="0"/>
                <a:ea typeface="Times New Roman" panose="02020603050405020304" pitchFamily="18" charset="0"/>
                <a:cs typeface="Times New Roman" panose="02020603050405020304" pitchFamily="18" charset="0"/>
              </a:rPr>
              <a:t>Pouring of the Santa Ana River Bridge deck</a:t>
            </a:r>
          </a:p>
          <a:p>
            <a:r>
              <a:rPr lang="en-US" sz="3200" dirty="0">
                <a:latin typeface="Arial" panose="020B0604020202020204" pitchFamily="34" charset="0"/>
                <a:ea typeface="Times New Roman" panose="02020603050405020304" pitchFamily="18" charset="0"/>
                <a:cs typeface="Times New Roman" panose="02020603050405020304" pitchFamily="18" charset="0"/>
              </a:rPr>
              <a:t>Complete retaining walls, post tensioning, and structural backfill at Westminster Bridge </a:t>
            </a:r>
          </a:p>
        </p:txBody>
      </p:sp>
      <p:sp>
        <p:nvSpPr>
          <p:cNvPr id="4" name="Slide Number Placeholder 3">
            <a:extLst>
              <a:ext uri="{FF2B5EF4-FFF2-40B4-BE49-F238E27FC236}">
                <a16:creationId xmlns:a16="http://schemas.microsoft.com/office/drawing/2014/main" id="{470EBDC1-EFC7-40A9-B8C0-0977A1D0E0D9}"/>
              </a:ext>
            </a:extLst>
          </p:cNvPr>
          <p:cNvSpPr>
            <a:spLocks noGrp="1"/>
          </p:cNvSpPr>
          <p:nvPr>
            <p:ph type="sldNum" sz="quarter" idx="12"/>
          </p:nvPr>
        </p:nvSpPr>
        <p:spPr/>
        <p:txBody>
          <a:bodyPr/>
          <a:lstStyle/>
          <a:p>
            <a:fld id="{8F88728A-9E54-1B4F-A83C-486C5BF59F16}" type="slidenum">
              <a:rPr lang="en-US" smtClean="0"/>
              <a:pPr/>
              <a:t>8</a:t>
            </a:fld>
            <a:endParaRPr lang="en-US" dirty="0"/>
          </a:p>
        </p:txBody>
      </p:sp>
    </p:spTree>
    <p:extLst>
      <p:ext uri="{BB962C8B-B14F-4D97-AF65-F5344CB8AC3E}">
        <p14:creationId xmlns:p14="http://schemas.microsoft.com/office/powerpoint/2010/main" val="42342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8203-1F76-4454-ABA6-CDD02861212D}"/>
              </a:ext>
            </a:extLst>
          </p:cNvPr>
          <p:cNvSpPr>
            <a:spLocks noGrp="1"/>
          </p:cNvSpPr>
          <p:nvPr>
            <p:ph type="title"/>
          </p:nvPr>
        </p:nvSpPr>
        <p:spPr>
          <a:xfrm>
            <a:off x="615636" y="2"/>
            <a:ext cx="11152810" cy="997526"/>
          </a:xfrm>
        </p:spPr>
        <p:txBody>
          <a:bodyPr/>
          <a:lstStyle/>
          <a:p>
            <a:r>
              <a:rPr lang="en-US" dirty="0"/>
              <a:t>Vehicles</a:t>
            </a:r>
          </a:p>
        </p:txBody>
      </p:sp>
      <p:sp>
        <p:nvSpPr>
          <p:cNvPr id="9" name="Rectangle 8">
            <a:extLst>
              <a:ext uri="{FF2B5EF4-FFF2-40B4-BE49-F238E27FC236}">
                <a16:creationId xmlns:a16="http://schemas.microsoft.com/office/drawing/2014/main" id="{96A190AA-9BDA-4CDF-BD1F-F970163018BF}"/>
              </a:ext>
            </a:extLst>
          </p:cNvPr>
          <p:cNvSpPr/>
          <p:nvPr/>
        </p:nvSpPr>
        <p:spPr>
          <a:xfrm>
            <a:off x="118389" y="1084997"/>
            <a:ext cx="11762880" cy="4862870"/>
          </a:xfrm>
          <a:prstGeom prst="rect">
            <a:avLst/>
          </a:prstGeom>
        </p:spPr>
        <p:txBody>
          <a:bodyPr wrap="square">
            <a:spAutoFit/>
          </a:bodyPr>
          <a:lstStyle/>
          <a:p>
            <a:pPr marL="342900" lvl="1" indent="-342900">
              <a:spcAft>
                <a:spcPts val="1200"/>
              </a:spcAft>
              <a:buFont typeface="Arial" panose="020B0604020202020204" pitchFamily="34" charset="0"/>
              <a:buChar char="•"/>
              <a:defRPr/>
            </a:pPr>
            <a:r>
              <a:rPr lang="en-US" sz="2400" dirty="0">
                <a:solidFill>
                  <a:schemeClr val="tx1">
                    <a:lumMod val="65000"/>
                    <a:lumOff val="35000"/>
                  </a:schemeClr>
                </a:solidFill>
                <a:latin typeface="Arial" panose="020B0604020202020204" pitchFamily="34" charset="0"/>
                <a:cs typeface="Arial" panose="020B0604020202020204" pitchFamily="34" charset="0"/>
              </a:rPr>
              <a:t>All eight vehicles in various stages of production</a:t>
            </a:r>
          </a:p>
          <a:p>
            <a:pPr marL="342900" lvl="1" indent="-342900">
              <a:spcAft>
                <a:spcPts val="1200"/>
              </a:spcAft>
              <a:buFont typeface="Arial" panose="020B0604020202020204" pitchFamily="34" charset="0"/>
              <a:buChar char="•"/>
              <a:defRPr/>
            </a:pPr>
            <a:r>
              <a:rPr lang="en-US" sz="2400" dirty="0">
                <a:solidFill>
                  <a:schemeClr val="tx1">
                    <a:lumMod val="65000"/>
                    <a:lumOff val="35000"/>
                  </a:schemeClr>
                </a:solidFill>
                <a:latin typeface="Arial" panose="020B0604020202020204" pitchFamily="34" charset="0"/>
                <a:cs typeface="Arial" panose="020B0604020202020204" pitchFamily="34" charset="0"/>
              </a:rPr>
              <a:t>The first vehicle, Car 1, has completed several significant milestones during the quarter that include interior/exterior equipping, water testing, hi-pot wire size testing, continuity electrical testing, static testing, and dynamic testing</a:t>
            </a:r>
          </a:p>
          <a:p>
            <a:pPr marL="342900" lvl="1" indent="-342900">
              <a:spcAft>
                <a:spcPts val="1200"/>
              </a:spcAft>
              <a:buFont typeface="Arial" panose="020B0604020202020204" pitchFamily="34" charset="0"/>
              <a:buChar char="•"/>
              <a:defRPr/>
            </a:pPr>
            <a:r>
              <a:rPr lang="en-US" sz="2400" dirty="0">
                <a:solidFill>
                  <a:schemeClr val="tx1">
                    <a:lumMod val="65000"/>
                    <a:lumOff val="35000"/>
                  </a:schemeClr>
                </a:solidFill>
                <a:latin typeface="Arial" panose="020B0604020202020204" pitchFamily="34" charset="0"/>
                <a:cs typeface="Arial" panose="020B0604020202020204" pitchFamily="34" charset="0"/>
              </a:rPr>
              <a:t>Final design review of remaining vehicle components, including the energy absorbing bumper, emergency battery drive, and flange lube system</a:t>
            </a:r>
          </a:p>
          <a:p>
            <a:pPr marL="342900" lvl="1" indent="-342900">
              <a:spcAft>
                <a:spcPts val="1200"/>
              </a:spcAft>
              <a:buFont typeface="Arial" panose="020B0604020202020204" pitchFamily="34" charset="0"/>
              <a:buChar char="•"/>
              <a:defRPr/>
            </a:pPr>
            <a:r>
              <a:rPr lang="en-US" sz="2400" dirty="0">
                <a:solidFill>
                  <a:schemeClr val="tx1">
                    <a:lumMod val="65000"/>
                    <a:lumOff val="35000"/>
                  </a:schemeClr>
                </a:solidFill>
                <a:latin typeface="Arial" panose="020B0604020202020204" pitchFamily="34" charset="0"/>
                <a:cs typeface="Arial" panose="020B0604020202020204" pitchFamily="34" charset="0"/>
              </a:rPr>
              <a:t>Ongoing coordination with Conduent and Siemens on computer-aided dispatch and automated vehicle location design specifications</a:t>
            </a:r>
          </a:p>
          <a:p>
            <a:pPr marL="342900" lvl="1" indent="-342900">
              <a:spcAft>
                <a:spcPts val="1200"/>
              </a:spcAft>
              <a:buFont typeface="Arial" panose="020B0604020202020204" pitchFamily="34" charset="0"/>
              <a:buChar char="•"/>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342900" lvl="1" indent="-342900">
              <a:spcAft>
                <a:spcPts val="1200"/>
              </a:spcAft>
              <a:buFont typeface="Arial" panose="020B0604020202020204" pitchFamily="34" charset="0"/>
              <a:buChar char="•"/>
              <a:defRP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lvl="1" indent="-342900">
              <a:spcAft>
                <a:spcPts val="1200"/>
              </a:spcAft>
              <a:buFont typeface="Arial" panose="020B0604020202020204" pitchFamily="34" charset="0"/>
              <a:buChar char="•"/>
              <a:defRP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3" descr="A colorful train going down the road&#10;&#10;Description automatically generated">
            <a:extLst>
              <a:ext uri="{FF2B5EF4-FFF2-40B4-BE49-F238E27FC236}">
                <a16:creationId xmlns:a16="http://schemas.microsoft.com/office/drawing/2014/main" id="{E9D57D87-F391-4E8C-B988-22D9ABA3F512}"/>
              </a:ext>
            </a:extLst>
          </p:cNvPr>
          <p:cNvPicPr>
            <a:picLocks noChangeAspect="1"/>
          </p:cNvPicPr>
          <p:nvPr/>
        </p:nvPicPr>
        <p:blipFill rotWithShape="1">
          <a:blip r:embed="rId3"/>
          <a:srcRect t="15459" b="10597"/>
          <a:stretch/>
        </p:blipFill>
        <p:spPr>
          <a:xfrm>
            <a:off x="615636" y="4994774"/>
            <a:ext cx="3608126" cy="1556012"/>
          </a:xfrm>
          <a:prstGeom prst="rect">
            <a:avLst/>
          </a:prstGeom>
        </p:spPr>
      </p:pic>
      <p:sp>
        <p:nvSpPr>
          <p:cNvPr id="3" name="Slide Number Placeholder 2">
            <a:extLst>
              <a:ext uri="{FF2B5EF4-FFF2-40B4-BE49-F238E27FC236}">
                <a16:creationId xmlns:a16="http://schemas.microsoft.com/office/drawing/2014/main" id="{2F2C082F-531D-4381-87A8-675BFF4D3403}"/>
              </a:ext>
            </a:extLst>
          </p:cNvPr>
          <p:cNvSpPr>
            <a:spLocks noGrp="1"/>
          </p:cNvSpPr>
          <p:nvPr>
            <p:ph type="sldNum" sz="quarter" idx="12"/>
          </p:nvPr>
        </p:nvSpPr>
        <p:spPr>
          <a:xfrm>
            <a:off x="11679284" y="6127669"/>
            <a:ext cx="512716" cy="593806"/>
          </a:xfrm>
        </p:spPr>
        <p:txBody>
          <a:bodyPr/>
          <a:lstStyle/>
          <a:p>
            <a:fld id="{8F88728A-9E54-1B4F-A83C-486C5BF59F16}" type="slidenum">
              <a:rPr lang="en-US" smtClean="0"/>
              <a:pPr/>
              <a:t>9</a:t>
            </a:fld>
            <a:endParaRPr lang="en-US" dirty="0"/>
          </a:p>
        </p:txBody>
      </p:sp>
      <p:pic>
        <p:nvPicPr>
          <p:cNvPr id="11" name="Content Placeholder 5">
            <a:extLst>
              <a:ext uri="{FF2B5EF4-FFF2-40B4-BE49-F238E27FC236}">
                <a16:creationId xmlns:a16="http://schemas.microsoft.com/office/drawing/2014/main" id="{873BFBE2-4070-4736-8A7B-0DC16B439AA9}"/>
              </a:ext>
            </a:extLst>
          </p:cNvPr>
          <p:cNvPicPr>
            <a:picLocks noGrp="1" noChangeAspect="1"/>
          </p:cNvPicPr>
          <p:nvPr>
            <p:ph idx="1"/>
          </p:nvPr>
        </p:nvPicPr>
        <p:blipFill>
          <a:blip r:embed="rId4"/>
          <a:stretch>
            <a:fillRect/>
          </a:stretch>
        </p:blipFill>
        <p:spPr>
          <a:xfrm>
            <a:off x="8407400" y="4994774"/>
            <a:ext cx="2334631" cy="1556012"/>
          </a:xfrm>
          <a:prstGeom prst="rect">
            <a:avLst/>
          </a:prstGeom>
        </p:spPr>
      </p:pic>
      <p:pic>
        <p:nvPicPr>
          <p:cNvPr id="5" name="Picture 4">
            <a:extLst>
              <a:ext uri="{FF2B5EF4-FFF2-40B4-BE49-F238E27FC236}">
                <a16:creationId xmlns:a16="http://schemas.microsoft.com/office/drawing/2014/main" id="{0AD6F954-44C4-4569-9167-ECE69403B56A}"/>
              </a:ext>
            </a:extLst>
          </p:cNvPr>
          <p:cNvPicPr>
            <a:picLocks noChangeAspect="1"/>
          </p:cNvPicPr>
          <p:nvPr/>
        </p:nvPicPr>
        <p:blipFill>
          <a:blip r:embed="rId5"/>
          <a:stretch>
            <a:fillRect/>
          </a:stretch>
        </p:blipFill>
        <p:spPr>
          <a:xfrm>
            <a:off x="5003878" y="4987746"/>
            <a:ext cx="2565322" cy="1563040"/>
          </a:xfrm>
          <a:prstGeom prst="rect">
            <a:avLst/>
          </a:prstGeom>
        </p:spPr>
      </p:pic>
    </p:spTree>
    <p:extLst>
      <p:ext uri="{BB962C8B-B14F-4D97-AF65-F5344CB8AC3E}">
        <p14:creationId xmlns:p14="http://schemas.microsoft.com/office/powerpoint/2010/main" val="413278553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TA Template 2" id="{08507144-847C-D042-9B71-B971A185DA13}" vid="{144A424B-791F-E94F-91EE-BFA3773CC7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OCTA Template for Board</Template>
  <TotalTime>10946</TotalTime>
  <Words>1169</Words>
  <Application>Microsoft Office PowerPoint</Application>
  <PresentationFormat>Widescreen</PresentationFormat>
  <Paragraphs>95</Paragraphs>
  <Slides>11</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Courier New</vt:lpstr>
      <vt:lpstr>Office Theme</vt:lpstr>
      <vt:lpstr>Custom Design</vt:lpstr>
      <vt:lpstr>OC Streetcar Project Quarterly Update </vt:lpstr>
      <vt:lpstr>PowerPoint Presentation</vt:lpstr>
      <vt:lpstr>Westminster Bridge</vt:lpstr>
      <vt:lpstr>Santa Ana River Bridge</vt:lpstr>
      <vt:lpstr>Maintenance and Storage Facility (MSF)</vt:lpstr>
      <vt:lpstr>PowerPoint Presentation</vt:lpstr>
      <vt:lpstr>Project Challenges </vt:lpstr>
      <vt:lpstr>Upcoming Construction Milestones </vt:lpstr>
      <vt:lpstr>Vehicles</vt:lpstr>
      <vt:lpstr>Vehicles</vt:lpstr>
      <vt:lpstr>Outreach – 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Rubi Sanchez</dc:creator>
  <cp:lastModifiedBy>Marcus Garcia</cp:lastModifiedBy>
  <cp:revision>340</cp:revision>
  <cp:lastPrinted>2020-08-24T17:59:44Z</cp:lastPrinted>
  <dcterms:created xsi:type="dcterms:W3CDTF">2019-02-27T17:23:34Z</dcterms:created>
  <dcterms:modified xsi:type="dcterms:W3CDTF">2020-09-04T18:28:57Z</dcterms:modified>
</cp:coreProperties>
</file>