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0"/>
  </p:notesMasterIdLst>
  <p:sldIdLst>
    <p:sldId id="275" r:id="rId7"/>
    <p:sldId id="258" r:id="rId8"/>
    <p:sldId id="26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E02C79-03E9-46D0-8577-4D9D88EFDEF4}">
          <p14:sldIdLst>
            <p14:sldId id="275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Moore" initials="CM" lastIdx="1" clrIdx="0">
    <p:extLst>
      <p:ext uri="{19B8F6BF-5375-455C-9EA6-DF929625EA0E}">
        <p15:presenceInfo xmlns:p15="http://schemas.microsoft.com/office/powerpoint/2012/main" userId="S-1-5-21-3633736460-2878077899-1025941259-11958" providerId="AD"/>
      </p:ext>
    </p:extLst>
  </p:cmAuthor>
  <p:cmAuthor id="2" name="Christina Moore" initials="CM [2]" lastIdx="6" clrIdx="1">
    <p:extLst>
      <p:ext uri="{19B8F6BF-5375-455C-9EA6-DF929625EA0E}">
        <p15:presenceInfo xmlns:p15="http://schemas.microsoft.com/office/powerpoint/2012/main" userId="S::cmoore1@octa.net::a12a2a5e-ab94-4d19-97ff-75578268bb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619F"/>
    <a:srgbClr val="595959"/>
    <a:srgbClr val="182330"/>
    <a:srgbClr val="FFDB69"/>
    <a:srgbClr val="FFE699"/>
    <a:srgbClr val="ECEA8E"/>
    <a:srgbClr val="FF9797"/>
    <a:srgbClr val="808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83681" autoAdjust="0"/>
  </p:normalViewPr>
  <p:slideViewPr>
    <p:cSldViewPr snapToGrid="0" snapToObjects="1">
      <p:cViewPr varScale="1">
        <p:scale>
          <a:sx n="91" d="100"/>
          <a:sy n="91" d="100"/>
        </p:scale>
        <p:origin x="11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3" d="100"/>
          <a:sy n="163" d="100"/>
        </p:scale>
        <p:origin x="16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3037840" cy="466435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7"/>
            <a:ext cx="3037840" cy="466435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r">
              <a:defRPr sz="1200"/>
            </a:lvl1pPr>
          </a:lstStyle>
          <a:p>
            <a:fld id="{D8CDBE4E-E4B4-5745-97E1-AB17BAA90549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7" rIns="93176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7"/>
            <a:ext cx="5608320" cy="3660458"/>
          </a:xfrm>
          <a:prstGeom prst="rect">
            <a:avLst/>
          </a:prstGeom>
        </p:spPr>
        <p:txBody>
          <a:bodyPr vert="horz" lIns="93176" tIns="46587" rIns="93176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2"/>
            <a:ext cx="3037840" cy="466434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2"/>
            <a:ext cx="3037840" cy="466434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r">
              <a:defRPr sz="1200"/>
            </a:lvl1pPr>
          </a:lstStyle>
          <a:p>
            <a:fld id="{385B56B9-487F-D746-82F7-C47BF21AE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0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5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3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722"/>
            <a:ext cx="12192000" cy="435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874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5" y="1263797"/>
            <a:ext cx="562791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797"/>
            <a:ext cx="5596246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5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27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7CD52-0B27-4EA8-AB0E-7B561B3CD6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5009" y="6434776"/>
            <a:ext cx="638086" cy="397587"/>
          </a:xfrm>
          <a:prstGeom prst="rect">
            <a:avLst/>
          </a:prstGeom>
        </p:spPr>
        <p:txBody>
          <a:bodyPr/>
          <a:lstStyle/>
          <a:p>
            <a:fld id="{8F88728A-9E54-1B4F-A83C-486C5BF59F16}" type="slidenum">
              <a:rPr lang="en-US" sz="1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1424F-CA41-49E8-8E7B-746B610D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19" y="152400"/>
            <a:ext cx="9690539" cy="6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Performance Criteria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F88728A-9E54-1B4F-A83C-486C5BF59F16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D88E3-0FB7-421D-AB73-4B8B53608D6C}"/>
              </a:ext>
            </a:extLst>
          </p:cNvPr>
          <p:cNvSpPr txBox="1"/>
          <p:nvPr/>
        </p:nvSpPr>
        <p:spPr>
          <a:xfrm>
            <a:off x="391886" y="5478232"/>
            <a:ext cx="307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B/RVH – Boardings per revenue vehicle hour</a:t>
            </a:r>
          </a:p>
          <a:p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 – Orange County Transportation Authority</a:t>
            </a:r>
          </a:p>
          <a:p>
            <a:r>
              <a:rPr lang="en-US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– Board of Directors</a:t>
            </a:r>
          </a:p>
          <a:p>
            <a:endParaRPr lang="en-US" sz="1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C9FD29-48E4-4DA6-92D4-8B6628859A18}"/>
              </a:ext>
            </a:extLst>
          </p:cNvPr>
          <p:cNvSpPr txBox="1">
            <a:spLocks/>
          </p:cNvSpPr>
          <p:nvPr/>
        </p:nvSpPr>
        <p:spPr>
          <a:xfrm>
            <a:off x="423553" y="1153550"/>
            <a:ext cx="11376561" cy="461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 performance indicators: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indent="-339725">
              <a:spcBef>
                <a:spcPts val="12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indent="-339725"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Under-performing projects subject to cancellation</a:t>
            </a:r>
          </a:p>
          <a:p>
            <a:pPr marL="796925" indent="-339725">
              <a:spcBef>
                <a:spcPts val="12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Reporting Requirements:</a:t>
            </a:r>
          </a:p>
          <a:p>
            <a:pPr marL="796925" indent="-3397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Ridership Reports – Quarterly</a:t>
            </a:r>
          </a:p>
          <a:p>
            <a:pPr marL="457200" indent="3397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Updates provided to Transit Committee and OCTA Board – Semi-annually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CE1DA-3366-4A45-B1E0-2FB2F2BD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4" y="1524531"/>
            <a:ext cx="8236548" cy="119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CE2DB-A63F-4B89-B80C-9FFCAB93D86D}"/>
              </a:ext>
            </a:extLst>
          </p:cNvPr>
          <p:cNvSpPr txBox="1"/>
          <p:nvPr/>
        </p:nvSpPr>
        <p:spPr>
          <a:xfrm>
            <a:off x="700755" y="2720159"/>
            <a:ext cx="4409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from the first day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09584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D5E4-E4C0-427C-B2A7-3DB34EE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1144588"/>
            <a:b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Performance</a:t>
            </a:r>
            <a: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4000" b="1" kern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B89D-9C3F-42B8-A36B-57C72BF0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8F88728A-9E54-1B4F-A83C-486C5BF59F16}" type="slidenum">
              <a:rPr lang="en-US" sz="1200">
                <a:solidFill>
                  <a:srgbClr val="898989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00F73-2276-45C7-8B36-8CBC5214C2FC}"/>
              </a:ext>
            </a:extLst>
          </p:cNvPr>
          <p:cNvSpPr txBox="1"/>
          <p:nvPr/>
        </p:nvSpPr>
        <p:spPr>
          <a:xfrm>
            <a:off x="109846" y="1685216"/>
            <a:ext cx="12157710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County of Orange - Local Circulator &amp; Special Event Service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Dana Point - Summer Trolley &amp; Seasonal Shuttle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Dana Point - Pacific Coast Highway &amp; Special Event Trolley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Huntington Beach - Holiday &amp; Event Shuttle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Laguna Beach - Summer Weekend Trolley &amp; Seasonal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Laguna Beach - Summer Breeze Bus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Lake Forest - Commuter Vanpool Irvine Station &amp; Ossur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Lake Forest - Commuter Shuttle Irvine Station &amp; Panasonic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Newport Beach - Balboa Peninsula Seasonal Trolley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Newport Beach - Balboa Peninsula Seasonal Trolley Expansion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Clemente - Summer Weekend Trolley &amp; Seasonal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Clemente - Summer Weekday Trolley &amp; Seasonal Service Expansion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Juan Capistrano - Special Event &amp; Weekend Summer Trolley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 Clemente - On-Demand Services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2005CF-5F46-402C-A55D-B874D393FB2E}"/>
              </a:ext>
            </a:extLst>
          </p:cNvPr>
          <p:cNvSpPr txBox="1"/>
          <p:nvPr/>
        </p:nvSpPr>
        <p:spPr>
          <a:xfrm>
            <a:off x="52713" y="5998132"/>
            <a:ext cx="643128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Laguna Beach- Weekend Residential Trolley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Mission Viejo - Local Community Circulator</a:t>
            </a:r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A90C3870-BE9D-47A5-B8D7-115FBCBE7983}"/>
              </a:ext>
            </a:extLst>
          </p:cNvPr>
          <p:cNvSpPr/>
          <p:nvPr/>
        </p:nvSpPr>
        <p:spPr>
          <a:xfrm>
            <a:off x="141515" y="1046481"/>
            <a:ext cx="11658600" cy="602783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b="1" dirty="0"/>
          </a:p>
          <a:p>
            <a:r>
              <a:rPr lang="en-US" sz="2300" b="1" dirty="0"/>
              <a:t>Services meeting or exceeding the minimum established performance standard: </a:t>
            </a:r>
          </a:p>
          <a:p>
            <a:pPr algn="ctr"/>
            <a:endParaRPr lang="en-US" sz="2300" dirty="0"/>
          </a:p>
        </p:txBody>
      </p:sp>
      <p:sp>
        <p:nvSpPr>
          <p:cNvPr id="26" name="Scroll: Horizontal 25">
            <a:extLst>
              <a:ext uri="{FF2B5EF4-FFF2-40B4-BE49-F238E27FC236}">
                <a16:creationId xmlns:a16="http://schemas.microsoft.com/office/drawing/2014/main" id="{B3E5D8D8-18D0-4033-96CC-6A7ED3C1FA41}"/>
              </a:ext>
            </a:extLst>
          </p:cNvPr>
          <p:cNvSpPr/>
          <p:nvPr/>
        </p:nvSpPr>
        <p:spPr>
          <a:xfrm>
            <a:off x="141515" y="4037425"/>
            <a:ext cx="11658600" cy="602783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/>
              <a:t>Services in Initial Start Up Period:</a:t>
            </a:r>
          </a:p>
        </p:txBody>
      </p:sp>
      <p:pic>
        <p:nvPicPr>
          <p:cNvPr id="40" name="Graphic 39" descr="Group">
            <a:extLst>
              <a:ext uri="{FF2B5EF4-FFF2-40B4-BE49-F238E27FC236}">
                <a16:creationId xmlns:a16="http://schemas.microsoft.com/office/drawing/2014/main" id="{B28F15B9-BB3E-4394-ADD5-FBDC71BC4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54" y="9911"/>
            <a:ext cx="914400" cy="914400"/>
          </a:xfrm>
          <a:prstGeom prst="rect">
            <a:avLst/>
          </a:prstGeom>
        </p:spPr>
      </p:pic>
      <p:pic>
        <p:nvPicPr>
          <p:cNvPr id="44" name="Graphic 43" descr="Bulls-eye">
            <a:extLst>
              <a:ext uri="{FF2B5EF4-FFF2-40B4-BE49-F238E27FC236}">
                <a16:creationId xmlns:a16="http://schemas.microsoft.com/office/drawing/2014/main" id="{3A689604-03DC-4948-9797-CA94CF8C8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2238" y="74917"/>
            <a:ext cx="777877" cy="777877"/>
          </a:xfrm>
          <a:prstGeom prst="rect">
            <a:avLst/>
          </a:prstGeom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45BFE3D9-D8AD-41BC-8B4A-2DFDE2FFC71F}"/>
              </a:ext>
            </a:extLst>
          </p:cNvPr>
          <p:cNvSpPr/>
          <p:nvPr/>
        </p:nvSpPr>
        <p:spPr>
          <a:xfrm>
            <a:off x="109846" y="5475571"/>
            <a:ext cx="11658600" cy="602783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/>
              <a:t>Services below the minimum established performance standard: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60351-67DC-4B6C-82F0-1AE98842054B}"/>
              </a:ext>
            </a:extLst>
          </p:cNvPr>
          <p:cNvSpPr txBox="1"/>
          <p:nvPr/>
        </p:nvSpPr>
        <p:spPr>
          <a:xfrm>
            <a:off x="109846" y="4619308"/>
            <a:ext cx="7217647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Dana Point – Trolley Continuity and Expansion Weekend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Irvine – iShuttle Route 404 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Irvine – iShuttle Route 405 F</a:t>
            </a:r>
          </a:p>
        </p:txBody>
      </p:sp>
    </p:spTree>
    <p:extLst>
      <p:ext uri="{BB962C8B-B14F-4D97-AF65-F5344CB8AC3E}">
        <p14:creationId xmlns:p14="http://schemas.microsoft.com/office/powerpoint/2010/main" val="159893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 Template 2" id="{08507144-847C-D042-9B71-B971A185DA13}" vid="{144A424B-791F-E94F-91EE-BFA3773CC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43979631-4359-44fa-942c-9c96d25bdebe" ContentTypeId="0x010100594F3B4A01437242AD423EA53D53BDDA" PreviousValue="false"/>
</file>

<file path=customXml/item2.xml><?xml version="1.0" encoding="utf-8"?>
<?mso-contentType ?>
<spe:Receivers xmlns:spe="http://schemas.microsoft.com/sharepoint/events">
  <Receiver>
    <Name>Collabware CLM Item Unique ID</Name>
    <Synchronization>Synchronous</Synchronization>
    <Type>1</Type>
    <SequenceNumber>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10002</Type>
    <SequenceNumber>10500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10004</Type>
    <SequenceNumber>10501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10006</Type>
    <SequenceNumber>10502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Processing</Name>
    <Synchronization>Synchronous</Synchronization>
    <Type>10001</Type>
    <SequenceNumber>12000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Asynchronous</Synchronization>
    <Type>10002</Type>
    <SequenceNumber>12001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Asynchronous</Synchronization>
    <Type>10004</Type>
    <SequenceNumber>12002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Audit</Name>
    <Synchronization>Asynchronous</Synchronization>
    <Type>10001</Type>
    <SequenceNumber>11000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10002</Type>
    <SequenceNumber>11001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10005</Type>
    <SequenceNumber>11002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10006</Type>
    <SequenceNumber>11003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10004</Type>
    <SequenceNumber>11004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Synchronous</Synchronization>
    <Type>3</Type>
    <SequenceNumber>11005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Security</Name>
    <Synchronization>Asynchronous</Synchronization>
    <Type>10002</Type>
    <SequenceNumber>13000</SequenceNumber>
    <Url/>
    <Assembly>Collabware.SharePoint.RecordsManagement, Version=1.0.0.0, Culture=neutral, PublicKeyToken=801662d3f2b71412</Assembly>
    <Class>Collabware.SharePoint.RecordsManagement.ItemSecurityContentTypeReceiver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01efa142-6d66-4eb2-940e-2c462cbe6b39">Public</Classification>
    <Document_x0020_Owner xmlns="14382e6c-ee5d-4f46-80e2-e480d0b1fa1e">
      <UserInfo>
        <DisplayName>Ryan Armstrong</DisplayName>
        <AccountId>165</AccountId>
        <AccountType/>
      </UserInfo>
    </Document_x0020_Owner>
    <CWRMItemRecordClassificationTaxHTField0 xmlns="815484bd-7cbe-4a9c-b7fb-b04f73f35ca0">
      <Terms xmlns="http://schemas.microsoft.com/office/infopath/2007/PartnerControls"/>
    </CWRMItemRecordClassificationTaxHTField0>
    <CWRMItemRecordData xmlns="815484bd-7cbe-4a9c-b7fb-b04f73f35ca0" xsi:nil="true"/>
    <Contact_x0020_Person xmlns="01efa142-6d66-4eb2-940e-2c462cbe6b39">
      <UserInfo>
        <DisplayName>Ryan Armstrong</DisplayName>
        <AccountId>165</AccountId>
        <AccountType/>
      </UserInfo>
    </Contact_x0020_Person>
    <Section xmlns="01efa142-6d66-4eb2-940e-2c462cbe6b39" xsi:nil="true"/>
    <OCTA_x0020_Department xmlns="01efa142-6d66-4eb2-940e-2c462cbe6b39">Marketing</OCTA_x0020_Department>
    <Division xmlns="14382e6c-ee5d-4f46-80e2-e480d0b1fa1e">External Affairs</Division>
    <RoutingRuleDescription xmlns="http://schemas.microsoft.com/sharepoint/v3">OCTA template for Board presentations.</RoutingRuleDescription>
    <TaxCatchAll xmlns="95c6d326-d790-4bcc-bdb0-21efa1ee755f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OCTA Document" ma:contentTypeID="0x010100594F3B4A01437242AD423EA53D53BDDA009B8D00BE98186D429F972436E2315FD7" ma:contentTypeVersion="42" ma:contentTypeDescription="" ma:contentTypeScope="" ma:versionID="b40ee889c6c860d52115401372aa916a">
  <xsd:schema xmlns:xsd="http://www.w3.org/2001/XMLSchema" xmlns:xs="http://www.w3.org/2001/XMLSchema" xmlns:p="http://schemas.microsoft.com/office/2006/metadata/properties" xmlns:ns1="http://schemas.microsoft.com/sharepoint/v3" xmlns:ns2="01efa142-6d66-4eb2-940e-2c462cbe6b39" xmlns:ns3="14382e6c-ee5d-4f46-80e2-e480d0b1fa1e" xmlns:ns5="815484bd-7cbe-4a9c-b7fb-b04f73f35ca0" xmlns:ns6="95c6d326-d790-4bcc-bdb0-21efa1ee755f" targetNamespace="http://schemas.microsoft.com/office/2006/metadata/properties" ma:root="true" ma:fieldsID="e537464339407e6210ff27a40eef2422" ns1:_="" ns2:_="" ns3:_="" ns5:_="" ns6:_="">
    <xsd:import namespace="http://schemas.microsoft.com/sharepoint/v3"/>
    <xsd:import namespace="01efa142-6d66-4eb2-940e-2c462cbe6b39"/>
    <xsd:import namespace="14382e6c-ee5d-4f46-80e2-e480d0b1fa1e"/>
    <xsd:import namespace="815484bd-7cbe-4a9c-b7fb-b04f73f35ca0"/>
    <xsd:import namespace="95c6d326-d790-4bcc-bdb0-21efa1ee755f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2:Contact_x0020_Person" minOccurs="0"/>
                <xsd:element ref="ns3:Document_x0020_Owner" minOccurs="0"/>
                <xsd:element ref="ns3:Division" minOccurs="0"/>
                <xsd:element ref="ns2:OCTA_x0020_Department" minOccurs="0"/>
                <xsd:element ref="ns2:Section" minOccurs="0"/>
                <xsd:element ref="ns2:Classification" minOccurs="0"/>
                <xsd:element ref="ns5:CWRMItemRecordClassificationTaxHTField0" minOccurs="0"/>
                <xsd:element ref="ns6:TaxCatchAllLabel" minOccurs="0"/>
                <xsd:element ref="ns6:TaxCatchAll" minOccurs="0"/>
                <xsd:element ref="ns5:CWRMItemUniqueId" minOccurs="0"/>
                <xsd:element ref="ns5:CWRMItemRecordState" minOccurs="0"/>
                <xsd:element ref="ns5:CWRMItemRecordCategory" minOccurs="0"/>
                <xsd:element ref="ns5:CWRMItemRecordStatus" minOccurs="0"/>
                <xsd:element ref="ns5:CWRMItemRecordDeclaredDate" minOccurs="0"/>
                <xsd:element ref="ns5:CWRMItemRecordVital" minOccurs="0"/>
                <xsd:element ref="ns5:CWRMItemRecord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fa142-6d66-4eb2-940e-2c462cbe6b39" elementFormDefault="qualified">
    <xsd:import namespace="http://schemas.microsoft.com/office/2006/documentManagement/types"/>
    <xsd:import namespace="http://schemas.microsoft.com/office/infopath/2007/PartnerControls"/>
    <xsd:element name="Contact_x0020_Person" ma:index="3" nillable="true" ma:displayName="Contact Person" ma:list="UserInfo" ma:internalName="Contact_x0020_Person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CTA_x0020_Department" ma:index="7" nillable="true" ma:displayName="Department" ma:format="Dropdown" ma:internalName="OCTA_x0020_Department">
      <xsd:simpleType>
        <xsd:restriction base="dms:Choice">
          <xsd:enumeration value="None"/>
          <xsd:enumeration value="Chief Executive Office"/>
          <xsd:enumeration value="Clerk of the Board"/>
          <xsd:enumeration value="Internal Audit"/>
          <xsd:enumeration value="Highway Programs"/>
          <xsd:enumeration value="Rail and Facilities Engineering"/>
          <xsd:enumeration value="Diversity Outreach and Economic Opportunity Programs"/>
          <xsd:enumeration value="Marketing"/>
          <xsd:enumeration value="Public Information Office"/>
          <xsd:enumeration value="Public Outreach"/>
          <xsd:enumeration value="Accounting and Financial Reporting"/>
          <xsd:enumeration value="Contracts Administration and Materials Management"/>
          <xsd:enumeration value="Finance and Administration"/>
          <xsd:enumeration value="Financial Planning &amp; Analysis"/>
          <xsd:enumeration value="General Services"/>
          <xsd:enumeration value="Information Systems"/>
          <xsd:enumeration value="Treasury / Toll Roads"/>
          <xsd:enumeration value="Regional Initiatives"/>
          <xsd:enumeration value="State and Federal Relations"/>
          <xsd:enumeration value="Health, Safety and Environmental Compliance"/>
          <xsd:enumeration value="Human Resources"/>
          <xsd:enumeration value="Labor and Employee Relations EEO / Affirmative Action"/>
          <xsd:enumeration value="Management Services"/>
          <xsd:enumeration value="Risk Management"/>
          <xsd:enumeration value="Learning and Development"/>
          <xsd:enumeration value="M2 Program Office"/>
          <xsd:enumeration value="Regional Initiatives"/>
          <xsd:enumeration value="Strategic Planning"/>
          <xsd:enumeration value="Transportation Planning"/>
          <xsd:enumeration value="Bus Operations"/>
          <xsd:enumeration value="Community Transportation Services"/>
          <xsd:enumeration value="Maintenance"/>
          <xsd:enumeration value="Transit Technical Services"/>
          <xsd:enumeration value="Motorist Services"/>
          <xsd:enumeration value="Security and Emergency Preparedness"/>
          <xsd:enumeration value="Service Planning and Customer Advocacy"/>
          <xsd:enumeration value="Service Planning &amp; Scheduling"/>
          <xsd:enumeration value="Scheduling"/>
          <xsd:enumeration value="Transit Program Controls"/>
          <xsd:enumeration value="Transit Programs Management"/>
        </xsd:restriction>
      </xsd:simpleType>
    </xsd:element>
    <xsd:element name="Section" ma:index="8" nillable="true" ma:displayName="Section" ma:internalName="Section" ma:readOnly="false">
      <xsd:simpleType>
        <xsd:restriction base="dms:Text"/>
      </xsd:simpleType>
    </xsd:element>
    <xsd:element name="Classification" ma:index="10" nillable="true" ma:displayName="Classification" ma:default="Public" ma:format="Dropdown" ma:internalName="Classification" ma:readOnly="false">
      <xsd:simpleType>
        <xsd:restriction base="dms:Choice">
          <xsd:enumeration value="Public"/>
          <xsd:enumeration value="Sensitive"/>
          <xsd:enumeration value="Confidenti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82e6c-ee5d-4f46-80e2-e480d0b1fa1e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4" nillable="true" ma:displayName="Document Owner" ma:list="UserInfo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6" nillable="true" ma:displayName="Division" ma:format="Dropdown" ma:internalName="Division">
      <xsd:simpleType>
        <xsd:restriction base="dms:Choice">
          <xsd:enumeration value="None"/>
          <xsd:enumeration value="CEO"/>
          <xsd:enumeration value="Capital Programs"/>
          <xsd:enumeration value="External Affairs"/>
          <xsd:enumeration value="Finance and Administration"/>
          <xsd:enumeration value="Government Relations"/>
          <xsd:enumeration value="HR and Organizational Development"/>
          <xsd:enumeration value="Planning"/>
          <xsd:enumeration value="Transi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484bd-7cbe-4a9c-b7fb-b04f73f35ca0" elementFormDefault="qualified">
    <xsd:import namespace="http://schemas.microsoft.com/office/2006/documentManagement/types"/>
    <xsd:import namespace="http://schemas.microsoft.com/office/infopath/2007/PartnerControls"/>
    <xsd:element name="CWRMItemRecordClassificationTaxHTField0" ma:index="16" nillable="true" ma:taxonomy="true" ma:internalName="CWRMItemRecordClassificationTaxHTField0" ma:taxonomyFieldName="CWRMItemRecordClassification" ma:displayName="Record Classification" ma:readOnly="false" ma:default="" ma:fieldId="{e94be97f-fb02-4deb-9c3d-6d978a059d35}" ma:sspId="eaeee585-dc48-4ad4-b722-2eca14ba770d" ma:termSetId="1460d03f-722e-4a48-a0f8-c7797444b3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WRMItemUniqueId" ma:index="20" nillable="true" ma:displayName="Content ID" ma:description="A universally unique identifier assigned to the item." ma:hidden="true" ma:internalName="CWRMItemUniqueId" ma:readOnly="true">
      <xsd:simpleType>
        <xsd:restriction base="dms:Text"/>
      </xsd:simpleType>
    </xsd:element>
    <xsd:element name="CWRMItemRecordState" ma:index="21" nillable="true" ma:displayName="Record State" ma:description="The current state of this item as it pertains to records management." ma:hidden="true" ma:internalName="CWRMItemRecordState" ma:readOnly="true">
      <xsd:simpleType>
        <xsd:restriction base="dms:Text"/>
      </xsd:simpleType>
    </xsd:element>
    <xsd:element name="CWRMItemRecordCategory" ma:index="22" nillable="true" ma:displayName="Record Category" ma:description="Identifies the current record category for the item." ma:hidden="true" ma:internalName="CWRMItemRecordCategory" ma:readOnly="true">
      <xsd:simpleType>
        <xsd:restriction base="dms:Text"/>
      </xsd:simpleType>
    </xsd:element>
    <xsd:element name="CWRMItemRecordStatus" ma:index="25" nillable="true" ma:displayName="Record Status" ma:description="The current status of this item as it pertains to records management." ma:hidden="true" ma:internalName="CWRMItemRecordStatus" ma:readOnly="true">
      <xsd:simpleType>
        <xsd:restriction base="dms:Text"/>
      </xsd:simpleType>
    </xsd:element>
    <xsd:element name="CWRMItemRecordDeclaredDate" ma:index="26" nillable="true" ma:displayName="Record Declared Date" ma:description="The date and time that the item was declared a record." ma:hidden="true" ma:internalName="CWRMItemRecordDeclaredDate" ma:readOnly="true">
      <xsd:simpleType>
        <xsd:restriction base="dms:DateTime"/>
      </xsd:simpleType>
    </xsd:element>
    <xsd:element name="CWRMItemRecordVital" ma:index="27" nillable="true" ma:displayName="Record Vital" ma:description="Indicates if this item is considered vital to the organization." ma:hidden="true" ma:internalName="CWRMItemRecordVital" ma:readOnly="true">
      <xsd:simpleType>
        <xsd:restriction base="dms:Boolean"/>
      </xsd:simpleType>
    </xsd:element>
    <xsd:element name="CWRMItemRecordData" ma:index="28" nillable="true" ma:displayName="Record Data" ma:description="Contains system specific record data for the item." ma:hidden="true" ma:internalName="CWRMItemRecord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6d326-d790-4bcc-bdb0-21efa1ee755f" elementFormDefault="qualified">
    <xsd:import namespace="http://schemas.microsoft.com/office/2006/documentManagement/types"/>
    <xsd:import namespace="http://schemas.microsoft.com/office/infopath/2007/PartnerControls"/>
    <xsd:element name="TaxCatchAllLabel" ma:index="17" nillable="true" ma:displayName="Taxonomy Catch All Column1" ma:hidden="true" ma:list="{9d3d8a91-4cbe-45df-9ecc-31c798750d97}" ma:internalName="TaxCatchAllLabel" ma:readOnly="true" ma:showField="CatchAllDataLabel" ma:web="815484bd-7cbe-4a9c-b7fb-b04f73f35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8" nillable="true" ma:displayName="Taxonomy Catch All Column" ma:hidden="true" ma:list="{9d3d8a91-4cbe-45df-9ecc-31c798750d97}" ma:internalName="TaxCatchAll" ma:showField="CatchAllData" ma:web="815484bd-7cbe-4a9c-b7fb-b04f73f35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 ma:index="9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11D6F-15CA-40A2-AD78-C0B2800CD40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C5F7947-6576-4032-8D19-9B6D6E91F5F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B5BE945-DEC4-4894-8C3E-BD9AEEC914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E4C7F27-CEC6-4CF1-A1A0-72488B070416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95c6d326-d790-4bcc-bdb0-21efa1ee755f"/>
    <ds:schemaRef ds:uri="815484bd-7cbe-4a9c-b7fb-b04f73f35ca0"/>
    <ds:schemaRef ds:uri="14382e6c-ee5d-4f46-80e2-e480d0b1fa1e"/>
    <ds:schemaRef ds:uri="01efa142-6d66-4eb2-940e-2c462cbe6b39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12F7D562-8DDB-4AED-8FEC-D9B127A05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efa142-6d66-4eb2-940e-2c462cbe6b39"/>
    <ds:schemaRef ds:uri="14382e6c-ee5d-4f46-80e2-e480d0b1fa1e"/>
    <ds:schemaRef ds:uri="815484bd-7cbe-4a9c-b7fb-b04f73f35ca0"/>
    <ds:schemaRef ds:uri="95c6d326-d790-4bcc-bdb0-21efa1ee7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245</Words>
  <Application>Microsoft Office PowerPoint</Application>
  <PresentationFormat>Widescreen</PresentationFormat>
  <Paragraphs>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Performance Criteria and Monitoring</vt:lpstr>
      <vt:lpstr> Performance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M2 Community-Based Transit Circulators  Ridership Program</dc:title>
  <dc:creator>Christina Moore</dc:creator>
  <cp:lastModifiedBy>Joseph Alcock</cp:lastModifiedBy>
  <cp:revision>12</cp:revision>
  <cp:lastPrinted>2020-02-11T19:37:24Z</cp:lastPrinted>
  <dcterms:created xsi:type="dcterms:W3CDTF">2019-02-07T23:05:30Z</dcterms:created>
  <dcterms:modified xsi:type="dcterms:W3CDTF">2020-02-11T19:40:15Z</dcterms:modified>
</cp:coreProperties>
</file>