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336" r:id="rId2"/>
    <p:sldId id="367" r:id="rId3"/>
    <p:sldId id="357" r:id="rId4"/>
    <p:sldId id="361" r:id="rId5"/>
    <p:sldId id="363" r:id="rId6"/>
    <p:sldId id="368" r:id="rId7"/>
    <p:sldId id="369" r:id="rId8"/>
    <p:sldId id="370" r:id="rId9"/>
    <p:sldId id="366" r:id="rId10"/>
    <p:sldId id="371" r:id="rId11"/>
    <p:sldId id="372" r:id="rId12"/>
    <p:sldId id="359" r:id="rId13"/>
    <p:sldId id="364" r:id="rId14"/>
    <p:sldId id="344" r:id="rId15"/>
  </p:sldIdLst>
  <p:sldSz cx="9144000" cy="6858000" type="screen4x3"/>
  <p:notesSz cx="6997700" cy="9271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-108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0">
          <p15:clr>
            <a:srgbClr val="A4A3A4"/>
          </p15:clr>
        </p15:guide>
        <p15:guide id="2" pos="22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64F2"/>
    <a:srgbClr val="8BBE46"/>
    <a:srgbClr val="008000"/>
    <a:srgbClr val="339966"/>
    <a:srgbClr val="F0B400"/>
    <a:srgbClr val="E9AE00"/>
    <a:srgbClr val="FD9404"/>
    <a:srgbClr val="FDBD00"/>
    <a:srgbClr val="0058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19" autoAdjust="0"/>
    <p:restoredTop sz="89023" autoAdjust="0"/>
  </p:normalViewPr>
  <p:slideViewPr>
    <p:cSldViewPr snapToObjects="1">
      <p:cViewPr varScale="1">
        <p:scale>
          <a:sx n="90" d="100"/>
          <a:sy n="90" d="100"/>
        </p:scale>
        <p:origin x="61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81" d="100"/>
          <a:sy n="81" d="100"/>
        </p:scale>
        <p:origin x="-1998" y="-96"/>
      </p:cViewPr>
      <p:guideLst>
        <p:guide orient="horz" pos="2920"/>
        <p:guide pos="22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F619FD-11B7-4BDB-A55A-B10BF65A2E0B}" type="datetime1">
              <a:rPr lang="en-US"/>
              <a:pPr/>
              <a:t>3/13/2017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8E95B34-1796-4A57-8EAF-94431C136DB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68227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3550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3550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D85C9F3-4F14-4946-AAEE-BED334FDF1F6}" type="datetime1">
              <a:rPr lang="en-US"/>
              <a:pPr/>
              <a:t>3/13/2017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35500" cy="3476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2953" tIns="46477" rIns="92953" bIns="46477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3725"/>
            <a:ext cx="5598160" cy="4171950"/>
          </a:xfrm>
          <a:prstGeom prst="rect">
            <a:avLst/>
          </a:prstGeom>
        </p:spPr>
        <p:txBody>
          <a:bodyPr vert="horz" wrap="square" lIns="92953" tIns="46477" rIns="92953" bIns="46477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05841"/>
            <a:ext cx="3032337" cy="463550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05841"/>
            <a:ext cx="3032337" cy="463550"/>
          </a:xfrm>
          <a:prstGeom prst="rect">
            <a:avLst/>
          </a:prstGeom>
        </p:spPr>
        <p:txBody>
          <a:bodyPr vert="horz" wrap="square" lIns="92953" tIns="46477" rIns="92953" bIns="4647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9C326DB-5171-4DF0-ACB1-63CD8C69DD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8703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26DB-5171-4DF0-ACB1-63CD8C69DD0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944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26DB-5171-4DF0-ACB1-63CD8C69DD0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5492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26DB-5171-4DF0-ACB1-63CD8C69DD0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619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5325"/>
            <a:ext cx="4635500" cy="34766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C326DB-5171-4DF0-ACB1-63CD8C69DD0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27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4179888"/>
          </a:xfrm>
          <a:prstGeom prst="rect">
            <a:avLst/>
          </a:prstGeom>
          <a:gradFill rotWithShape="1">
            <a:gsLst>
              <a:gs pos="0">
                <a:srgbClr val="0058AC"/>
              </a:gs>
              <a:gs pos="47000">
                <a:srgbClr val="0058AC"/>
              </a:gs>
              <a:gs pos="100000">
                <a:srgbClr val="3464F2"/>
              </a:gs>
            </a:gsLst>
            <a:lin ang="462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4179890"/>
            <a:ext cx="9144000" cy="312737"/>
          </a:xfrm>
          <a:prstGeom prst="rect">
            <a:avLst/>
          </a:prstGeom>
          <a:gradFill rotWithShape="1">
            <a:gsLst>
              <a:gs pos="0">
                <a:srgbClr val="FDBD00"/>
              </a:gs>
              <a:gs pos="47000">
                <a:srgbClr val="FD9404"/>
              </a:gs>
              <a:gs pos="100000">
                <a:srgbClr val="FD9404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35687" dir="5400000" rotWithShape="0">
              <a:srgbClr val="808080">
                <a:alpha val="43999"/>
              </a:srgbClr>
            </a:outerShdw>
          </a:effec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892677"/>
            <a:ext cx="7772400" cy="822325"/>
          </a:xfrm>
          <a:prstGeom prst="rect">
            <a:avLst/>
          </a:prstGeom>
        </p:spPr>
        <p:txBody>
          <a:bodyPr vert="horz"/>
          <a:lstStyle>
            <a:lvl1pPr algn="l">
              <a:defRPr sz="4400" b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5715000"/>
            <a:ext cx="6019800" cy="4953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800">
                <a:solidFill>
                  <a:srgbClr val="595959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0"/>
            <a:ext cx="9144000" cy="990600"/>
          </a:xfrm>
          <a:prstGeom prst="rect">
            <a:avLst/>
          </a:prstGeom>
          <a:gradFill rotWithShape="1">
            <a:gsLst>
              <a:gs pos="0">
                <a:srgbClr val="0058AC"/>
              </a:gs>
              <a:gs pos="70000">
                <a:srgbClr val="0058AC"/>
              </a:gs>
              <a:gs pos="100000">
                <a:srgbClr val="3464F2"/>
              </a:gs>
            </a:gsLst>
            <a:lin ang="318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0" y="990602"/>
            <a:ext cx="9144000" cy="182563"/>
          </a:xfrm>
          <a:prstGeom prst="rect">
            <a:avLst/>
          </a:prstGeom>
          <a:gradFill rotWithShape="1">
            <a:gsLst>
              <a:gs pos="0">
                <a:srgbClr val="FDBD00"/>
              </a:gs>
              <a:gs pos="39999">
                <a:srgbClr val="FD9404"/>
              </a:gs>
              <a:gs pos="100000">
                <a:srgbClr val="FD9404"/>
              </a:gs>
            </a:gsLst>
            <a:lin ang="5400000"/>
          </a:gra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  <a:prstGeom prst="rect">
            <a:avLst/>
          </a:prstGeom>
        </p:spPr>
        <p:txBody>
          <a:bodyPr vert="horz" anchor="ctr"/>
          <a:lstStyle>
            <a:lvl1pPr algn="l">
              <a:defRPr sz="400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buSzPct val="80000"/>
              <a:buFont typeface="Wingdings" charset="2"/>
              <a:buChar char="§"/>
              <a:defRPr sz="30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1pPr>
            <a:lvl2pPr>
              <a:buSzPct val="80000"/>
              <a:buFont typeface="Wingdings" charset="2"/>
              <a:buChar char="§"/>
              <a:defRPr sz="26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2pPr>
            <a:lvl3pPr>
              <a:buSzPct val="80000"/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3pPr>
            <a:lvl4pPr>
              <a:buSzPct val="80000"/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4pPr>
            <a:lvl5pPr>
              <a:buSzPct val="80000"/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858000" y="6356352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595959"/>
                </a:solidFill>
                <a:latin typeface="Calibri" pitchFamily="34" charset="0"/>
              </a:defRPr>
            </a:lvl1pPr>
          </a:lstStyle>
          <a:p>
            <a:fld id="{3FE9BAB3-D9C1-48D4-BCA6-682254C126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28600" y="1066802"/>
            <a:ext cx="8915400" cy="2117725"/>
          </a:xfrm>
          <a:prstGeom prst="rect">
            <a:avLst/>
          </a:prstGeom>
        </p:spPr>
        <p:txBody>
          <a:bodyPr vert="horz"/>
          <a:lstStyle/>
          <a:p>
            <a:pPr eaLnBrk="0" hangingPunct="0">
              <a:defRPr/>
            </a:pPr>
            <a:r>
              <a:rPr lang="en-US" sz="4800" b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Century Gothic"/>
              </a:rPr>
              <a:t>Costa Mesa Freeway (SR-55) Improvement Project</a:t>
            </a:r>
            <a:br>
              <a:rPr lang="en-US" sz="4800" b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Century Gothic"/>
              </a:rPr>
            </a:br>
            <a:r>
              <a:rPr lang="en-US" sz="4800" b="1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Century Gothic"/>
              </a:rPr>
              <a:t>I-405 to I-5</a:t>
            </a:r>
            <a:endParaRPr lang="en-US" sz="360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Century Gothic"/>
            </a:endParaRPr>
          </a:p>
          <a:p>
            <a:pPr eaLnBrk="0" hangingPunct="0">
              <a:defRPr/>
            </a:pPr>
            <a:r>
              <a:rPr lang="en-US" sz="6000" spc="-15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Century Gothic"/>
              </a:rPr>
              <a:t/>
            </a:r>
            <a:br>
              <a:rPr lang="en-US" sz="6000" spc="-150" dirty="0">
                <a:solidFill>
                  <a:schemeClr val="bg1"/>
                </a:solidFill>
                <a:latin typeface="Century Gothic" pitchFamily="34" charset="0"/>
                <a:ea typeface="ＭＳ Ｐゴシック" pitchFamily="-65" charset="-128"/>
                <a:cs typeface="Century Gothic"/>
              </a:rPr>
            </a:br>
            <a:endParaRPr lang="en-US" sz="6000" spc="-150" dirty="0">
              <a:solidFill>
                <a:schemeClr val="bg1"/>
              </a:solidFill>
              <a:latin typeface="Century Gothic" pitchFamily="34" charset="0"/>
              <a:ea typeface="ＭＳ Ｐゴシック" pitchFamily="-65" charset="-128"/>
              <a:cs typeface="Century Gothic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</a:t>
            </a:r>
            <a:r>
              <a:rPr lang="en-US" dirty="0" smtClean="0"/>
              <a:t>3 Mod. </a:t>
            </a:r>
            <a:r>
              <a:rPr lang="en-US" dirty="0"/>
              <a:t>Schematics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5864" y="1219201"/>
            <a:ext cx="8714507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398" y="641096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25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</a:t>
            </a:r>
            <a:r>
              <a:rPr lang="en-US" dirty="0" smtClean="0"/>
              <a:t>4 </a:t>
            </a:r>
            <a:r>
              <a:rPr lang="en-US" dirty="0"/>
              <a:t>Schematics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8" y="1219199"/>
            <a:ext cx="8821435" cy="563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398" y="641096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8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Phases &amp; Timeline</a:t>
            </a:r>
            <a:endParaRPr lang="en-US" dirty="0"/>
          </a:p>
        </p:txBody>
      </p:sp>
      <p:graphicFrame>
        <p:nvGraphicFramePr>
          <p:cNvPr id="10" name="Group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0506886"/>
              </p:ext>
            </p:extLst>
          </p:nvPr>
        </p:nvGraphicFramePr>
        <p:xfrm>
          <a:off x="304800" y="1676400"/>
          <a:ext cx="8610600" cy="4389120"/>
        </p:xfrm>
        <a:graphic>
          <a:graphicData uri="http://schemas.openxmlformats.org/drawingml/2006/table">
            <a:tbl>
              <a:tblPr>
                <a:tableStyleId>{16D9F66E-5EB9-4882-86FB-DCBF35E3C3E4}</a:tableStyleId>
              </a:tblPr>
              <a:tblGrid>
                <a:gridCol w="4953000"/>
                <a:gridCol w="3657600"/>
              </a:tblGrid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Preliminary Engineering and Environmental Technical Studies</a:t>
                      </a:r>
                      <a:b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</a:br>
                      <a:endParaRPr kumimoji="0" lang="en-US" sz="500" u="none" strike="noStrike" cap="none" normalizeH="0" baseline="0" dirty="0" smtClean="0">
                        <a:ln>
                          <a:noFill/>
                        </a:ln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Early 2017</a:t>
                      </a:r>
                      <a:endParaRPr kumimoji="0" lang="en-US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00" u="none" strike="noStrike" cap="none" normalizeH="0" baseline="0" dirty="0" smtClean="0">
                        <a:ln>
                          <a:noFill/>
                        </a:ln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500" u="none" strike="noStrike" cap="none" normalizeH="0" baseline="0" dirty="0" smtClean="0">
                        <a:ln>
                          <a:noFill/>
                        </a:ln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500" u="none" strike="noStrike" cap="none" normalizeH="0" baseline="0" dirty="0" smtClean="0">
                        <a:ln>
                          <a:noFill/>
                        </a:ln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500" u="none" strike="noStrike" cap="none" normalizeH="0" baseline="0" dirty="0" smtClean="0">
                        <a:ln>
                          <a:noFill/>
                        </a:ln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500" u="none" strike="noStrike" cap="none" normalizeH="0" baseline="0" dirty="0" smtClean="0">
                        <a:ln>
                          <a:noFill/>
                        </a:ln>
                        <a:effectLst/>
                        <a:latin typeface="Century Gothic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500" u="none" strike="noStrike" cap="none" normalizeH="0" baseline="0" dirty="0" smtClean="0">
                        <a:ln>
                          <a:noFill/>
                        </a:ln>
                        <a:effectLst/>
                        <a:latin typeface="Century Gothic" pitchFamily="34" charset="0"/>
                      </a:endParaRPr>
                    </a:p>
                  </a:txBody>
                  <a:tcPr horzOverflow="overflow"/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Draft Environmental Document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(Recirculation for comments on Alternative 3 Modified)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Mid-2017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Environmental Clearance and Approval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Late 2017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Final Design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Early 2018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to </a:t>
                      </a:r>
                      <a:r>
                        <a:rPr kumimoji="0" lang="en-US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late 2020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7315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Construction 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Mid-2021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to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Gothic" pitchFamily="34" charset="0"/>
                          <a:cs typeface="Arial" charset="0"/>
                        </a:rPr>
                        <a:t>mid-2024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Gothic" pitchFamily="34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96200" cy="4800600"/>
          </a:xfrm>
        </p:spPr>
        <p:txBody>
          <a:bodyPr/>
          <a:lstStyle/>
          <a:p>
            <a:r>
              <a:rPr lang="en-US" dirty="0"/>
              <a:t>Re-circulate draft ED and PR for public comments on Alt 3 Modified</a:t>
            </a:r>
            <a:endParaRPr lang="en-US" dirty="0" smtClean="0"/>
          </a:p>
          <a:p>
            <a:pPr lvl="1"/>
            <a:r>
              <a:rPr lang="en-US" dirty="0" smtClean="0"/>
              <a:t>Spring 2017</a:t>
            </a:r>
            <a:endParaRPr lang="en-US" sz="500" dirty="0"/>
          </a:p>
          <a:p>
            <a:r>
              <a:rPr lang="en-US" dirty="0" smtClean="0"/>
              <a:t>Select </a:t>
            </a:r>
            <a:r>
              <a:rPr lang="en-US" dirty="0"/>
              <a:t>Preferred </a:t>
            </a:r>
            <a:r>
              <a:rPr lang="en-US" dirty="0" smtClean="0"/>
              <a:t>Alternative</a:t>
            </a:r>
          </a:p>
          <a:p>
            <a:pPr lvl="1"/>
            <a:r>
              <a:rPr lang="en-US" dirty="0" smtClean="0"/>
              <a:t>Mid-2017</a:t>
            </a:r>
            <a:endParaRPr lang="en-US" dirty="0" smtClean="0"/>
          </a:p>
          <a:p>
            <a:r>
              <a:rPr lang="en-US" dirty="0" smtClean="0"/>
              <a:t>Finalize Environmental </a:t>
            </a:r>
            <a:r>
              <a:rPr lang="en-US" dirty="0" smtClean="0"/>
              <a:t>Document</a:t>
            </a:r>
          </a:p>
          <a:p>
            <a:pPr lvl="1"/>
            <a:r>
              <a:rPr lang="en-US" dirty="0" smtClean="0"/>
              <a:t>September 2017</a:t>
            </a:r>
          </a:p>
          <a:p>
            <a:r>
              <a:rPr lang="en-US" dirty="0" smtClean="0"/>
              <a:t>Begin Design Phase</a:t>
            </a:r>
          </a:p>
          <a:p>
            <a:pPr lvl="1"/>
            <a:r>
              <a:rPr lang="en-US" dirty="0" smtClean="0"/>
              <a:t>December 2017</a:t>
            </a: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79991" y="2133600"/>
            <a:ext cx="4139609" cy="2895600"/>
          </a:xfrm>
        </p:spPr>
        <p:txBody>
          <a:bodyPr/>
          <a:lstStyle/>
          <a:p>
            <a:pPr algn="ctr">
              <a:buNone/>
            </a:pPr>
            <a:r>
              <a:rPr lang="en-US" sz="2800" b="1" dirty="0"/>
              <a:t>Chris </a:t>
            </a:r>
            <a:r>
              <a:rPr lang="en-US" sz="2800" b="1" dirty="0" err="1"/>
              <a:t>Boucly</a:t>
            </a:r>
            <a:r>
              <a:rPr lang="en-US" sz="2800" b="1" dirty="0"/>
              <a:t>	</a:t>
            </a:r>
          </a:p>
          <a:p>
            <a:pPr algn="ctr">
              <a:buNone/>
            </a:pPr>
            <a:r>
              <a:rPr lang="en-US" sz="2400" dirty="0"/>
              <a:t>OCTA Public Outreach</a:t>
            </a:r>
          </a:p>
          <a:p>
            <a:pPr algn="ctr">
              <a:buNone/>
            </a:pPr>
            <a:endParaRPr lang="en-US" sz="2400" dirty="0"/>
          </a:p>
          <a:p>
            <a:pPr algn="ctr">
              <a:buNone/>
            </a:pPr>
            <a:r>
              <a:rPr lang="en-US" sz="2400" dirty="0" smtClean="0"/>
              <a:t>714-560-5326</a:t>
            </a:r>
            <a:endParaRPr lang="en-US" sz="2400" dirty="0"/>
          </a:p>
          <a:p>
            <a:pPr algn="ctr">
              <a:buNone/>
            </a:pPr>
            <a:r>
              <a:rPr lang="en-US" sz="2400" dirty="0" smtClean="0"/>
              <a:t>cboucly@octa.net</a:t>
            </a:r>
            <a:endParaRPr lang="en-US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724400" y="2133600"/>
            <a:ext cx="4139609" cy="289560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  <a:defRPr sz="3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ＭＳ Ｐゴシック" pitchFamily="-65" charset="-128"/>
                <a:cs typeface="Century Gothic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  <a:defRPr sz="26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ＭＳ Ｐゴシック" pitchFamily="-65" charset="-128"/>
                <a:cs typeface="Century Gothic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ＭＳ Ｐゴシック" pitchFamily="-65" charset="-128"/>
                <a:cs typeface="Century Gothic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ＭＳ Ｐゴシック" pitchFamily="-65" charset="-128"/>
                <a:cs typeface="Century Gothic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Wingdings" charset="2"/>
              <a:buChar char="§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/>
                <a:ea typeface="ＭＳ Ｐゴシック" pitchFamily="-65" charset="-128"/>
                <a:cs typeface="Century Gothic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 typeface="Wingdings" charset="2"/>
              <a:buNone/>
            </a:pPr>
            <a:r>
              <a:rPr lang="en-US" sz="2800" b="1" dirty="0" smtClean="0"/>
              <a:t>Jessica Lopez	</a:t>
            </a:r>
          </a:p>
          <a:p>
            <a:pPr algn="ctr">
              <a:buFont typeface="Wingdings" charset="2"/>
              <a:buNone/>
            </a:pPr>
            <a:r>
              <a:rPr lang="en-US" sz="2400" dirty="0" smtClean="0"/>
              <a:t>OCTA Public Outreach</a:t>
            </a:r>
          </a:p>
          <a:p>
            <a:pPr algn="ctr">
              <a:buFont typeface="Wingdings" charset="2"/>
              <a:buNone/>
            </a:pPr>
            <a:endParaRPr lang="en-US" sz="2400" dirty="0" smtClean="0"/>
          </a:p>
          <a:p>
            <a:pPr algn="ctr">
              <a:buFont typeface="Wingdings" charset="2"/>
              <a:buNone/>
            </a:pPr>
            <a:r>
              <a:rPr lang="en-US" sz="2400" dirty="0" smtClean="0"/>
              <a:t>714-560-5766</a:t>
            </a:r>
          </a:p>
          <a:p>
            <a:pPr algn="ctr">
              <a:buFont typeface="Wingdings" charset="2"/>
              <a:buNone/>
            </a:pPr>
            <a:r>
              <a:rPr lang="en-US" sz="2400" dirty="0" smtClean="0"/>
              <a:t>jlopez@octa.net</a:t>
            </a:r>
          </a:p>
        </p:txBody>
      </p:sp>
      <p:sp>
        <p:nvSpPr>
          <p:cNvPr id="3" name="Rectangle 2"/>
          <p:cNvSpPr/>
          <p:nvPr/>
        </p:nvSpPr>
        <p:spPr>
          <a:xfrm>
            <a:off x="2998492" y="5024735"/>
            <a:ext cx="314701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None/>
            </a:pPr>
            <a:r>
              <a:rPr lang="en-US" dirty="0">
                <a:latin typeface="Century Gothic" panose="020B0502020202020204" pitchFamily="34" charset="0"/>
              </a:rPr>
              <a:t>www.octa.net/SR55</a:t>
            </a:r>
            <a:endParaRPr lang="en-US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I-5 to I-405 Segment Area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94649" y="1295400"/>
            <a:ext cx="4863353" cy="5334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45846" y="5010090"/>
            <a:ext cx="1563954" cy="400110"/>
          </a:xfrm>
          <a:prstGeom prst="rect">
            <a:avLst/>
          </a:prstGeom>
          <a:solidFill>
            <a:srgbClr val="3464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Begin project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629400" y="2209800"/>
            <a:ext cx="1376402" cy="400110"/>
          </a:xfrm>
          <a:prstGeom prst="rect">
            <a:avLst/>
          </a:prstGeom>
          <a:solidFill>
            <a:srgbClr val="3464F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000" dirty="0"/>
              <a:t>End project</a:t>
            </a:r>
            <a:endParaRPr lang="en-US" sz="20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173554" y="5257800"/>
            <a:ext cx="798246" cy="552510"/>
          </a:xfrm>
          <a:prstGeom prst="straightConnector1">
            <a:avLst/>
          </a:prstGeom>
          <a:ln w="44450">
            <a:solidFill>
              <a:srgbClr val="3464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638800" y="2086065"/>
            <a:ext cx="990600" cy="285690"/>
          </a:xfrm>
          <a:prstGeom prst="straightConnector1">
            <a:avLst/>
          </a:prstGeom>
          <a:ln w="44450">
            <a:solidFill>
              <a:srgbClr val="3464F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991600" cy="838200"/>
          </a:xfrm>
        </p:spPr>
        <p:txBody>
          <a:bodyPr/>
          <a:lstStyle/>
          <a:p>
            <a:r>
              <a:rPr lang="en-US" sz="3500" dirty="0"/>
              <a:t>SR-55 between I-5 and I-405 Overview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0" y="1295400"/>
            <a:ext cx="5029200" cy="5562600"/>
          </a:xfrm>
        </p:spPr>
        <p:txBody>
          <a:bodyPr/>
          <a:lstStyle/>
          <a:p>
            <a:r>
              <a:rPr lang="en-US" sz="2700" dirty="0"/>
              <a:t>Borders Santa Ana, Irvine </a:t>
            </a:r>
            <a:br>
              <a:rPr lang="en-US" sz="2700" dirty="0"/>
            </a:br>
            <a:r>
              <a:rPr lang="en-US" sz="2700" dirty="0"/>
              <a:t>&amp; Tustin</a:t>
            </a:r>
          </a:p>
          <a:p>
            <a:pPr>
              <a:buNone/>
            </a:pPr>
            <a:endParaRPr lang="en-US" sz="500" dirty="0"/>
          </a:p>
          <a:p>
            <a:r>
              <a:rPr lang="en-US" sz="2700" dirty="0"/>
              <a:t>Partnership with </a:t>
            </a:r>
            <a:br>
              <a:rPr lang="en-US" sz="2700" dirty="0"/>
            </a:br>
            <a:r>
              <a:rPr lang="en-US" sz="2700" dirty="0"/>
              <a:t>OCTA &amp; Caltrans</a:t>
            </a:r>
          </a:p>
          <a:p>
            <a:pPr>
              <a:buNone/>
            </a:pPr>
            <a:endParaRPr lang="en-US" sz="500" dirty="0"/>
          </a:p>
          <a:p>
            <a:r>
              <a:rPr lang="en-US" sz="2700" dirty="0"/>
              <a:t>Funded by </a:t>
            </a:r>
            <a:br>
              <a:rPr lang="en-US" sz="2700" dirty="0"/>
            </a:br>
            <a:r>
              <a:rPr lang="en-US" sz="2700" dirty="0"/>
              <a:t>Renewed Measure M</a:t>
            </a:r>
          </a:p>
          <a:p>
            <a:pPr>
              <a:buNone/>
            </a:pPr>
            <a:endParaRPr lang="en-US" sz="500" dirty="0"/>
          </a:p>
          <a:p>
            <a:r>
              <a:rPr lang="en-US" sz="2700" dirty="0"/>
              <a:t>Existing conditions</a:t>
            </a:r>
          </a:p>
          <a:p>
            <a:pPr lvl="1"/>
            <a:r>
              <a:rPr lang="en-US" sz="2200" dirty="0"/>
              <a:t>4 general purpose lanes</a:t>
            </a:r>
          </a:p>
          <a:p>
            <a:pPr lvl="1"/>
            <a:r>
              <a:rPr lang="en-US" sz="2200" dirty="0"/>
              <a:t>1 high-occupancy vehicle lane </a:t>
            </a:r>
          </a:p>
          <a:p>
            <a:pPr lvl="1"/>
            <a:r>
              <a:rPr lang="en-US" sz="2200" dirty="0"/>
              <a:t>295,000 average </a:t>
            </a:r>
            <a:br>
              <a:rPr lang="en-US" sz="2200" dirty="0"/>
            </a:br>
            <a:r>
              <a:rPr lang="en-US" sz="2200" dirty="0"/>
              <a:t>daily vehicles </a:t>
            </a:r>
          </a:p>
          <a:p>
            <a:pPr>
              <a:buNone/>
            </a:pPr>
            <a:endParaRPr lang="en-US" sz="2800" dirty="0"/>
          </a:p>
          <a:p>
            <a:pPr>
              <a:buNone/>
            </a:pPr>
            <a:endParaRPr lang="en-US" sz="2800" dirty="0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381000" y="1447802"/>
            <a:ext cx="3429000" cy="33733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313" name="Picture 1" descr="L:\1 External Affairs Central File\Departments\Public Communications\Sarah\LOGOS\Measure M Log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2" y="5105402"/>
            <a:ext cx="2017713" cy="1311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Project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9"/>
            <a:ext cx="5486400" cy="4525963"/>
          </a:xfrm>
        </p:spPr>
        <p:txBody>
          <a:bodyPr/>
          <a:lstStyle/>
          <a:p>
            <a:r>
              <a:rPr lang="en-US" dirty="0" smtClean="0"/>
              <a:t>Increase freeway capacity</a:t>
            </a:r>
          </a:p>
          <a:p>
            <a:pPr>
              <a:buNone/>
            </a:pPr>
            <a:endParaRPr lang="en-US" sz="500" dirty="0"/>
          </a:p>
          <a:p>
            <a:r>
              <a:rPr lang="en-US" dirty="0" smtClean="0"/>
              <a:t>Reduce congestion</a:t>
            </a:r>
          </a:p>
          <a:p>
            <a:pPr>
              <a:buNone/>
            </a:pPr>
            <a:endParaRPr lang="en-US" sz="500" dirty="0"/>
          </a:p>
          <a:p>
            <a:r>
              <a:rPr lang="en-US" dirty="0" smtClean="0"/>
              <a:t>Increase mobility</a:t>
            </a:r>
          </a:p>
          <a:p>
            <a:pPr>
              <a:buNone/>
            </a:pPr>
            <a:endParaRPr lang="en-US" sz="500" dirty="0"/>
          </a:p>
          <a:p>
            <a:r>
              <a:rPr lang="en-US" dirty="0" smtClean="0"/>
              <a:t>Deliver operational </a:t>
            </a:r>
            <a:br>
              <a:rPr lang="en-US" dirty="0" smtClean="0"/>
            </a:br>
            <a:r>
              <a:rPr lang="en-US" dirty="0" smtClean="0"/>
              <a:t>improvements </a:t>
            </a:r>
            <a:br>
              <a:rPr lang="en-US" dirty="0" smtClean="0"/>
            </a:br>
            <a:r>
              <a:rPr lang="en-US" dirty="0" smtClean="0"/>
              <a:t>between interchanges</a:t>
            </a:r>
          </a:p>
          <a:p>
            <a:pPr>
              <a:buNone/>
            </a:pPr>
            <a:endParaRPr lang="en-US" sz="500" dirty="0"/>
          </a:p>
          <a:p>
            <a:pPr>
              <a:buNone/>
            </a:pPr>
            <a:endParaRPr lang="en-US" dirty="0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5105400" y="1905000"/>
            <a:ext cx="3581400" cy="26749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</a:t>
            </a:r>
            <a:r>
              <a:rPr lang="en-US" dirty="0" smtClean="0"/>
              <a:t>Build Alternatives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534400" cy="5486400"/>
          </a:xfrm>
        </p:spPr>
        <p:txBody>
          <a:bodyPr/>
          <a:lstStyle/>
          <a:p>
            <a:r>
              <a:rPr lang="en-US" sz="2800" b="1" dirty="0"/>
              <a:t>Alternative 1</a:t>
            </a:r>
            <a:r>
              <a:rPr lang="en-US" sz="2800" dirty="0"/>
              <a:t> </a:t>
            </a:r>
          </a:p>
          <a:p>
            <a:pPr lvl="1"/>
            <a:r>
              <a:rPr lang="en-US" sz="2400" dirty="0"/>
              <a:t>Add auxiliary </a:t>
            </a:r>
            <a:r>
              <a:rPr lang="en-US" sz="2400" dirty="0" smtClean="0"/>
              <a:t>lane </a:t>
            </a:r>
            <a:r>
              <a:rPr lang="en-US" sz="2400" dirty="0"/>
              <a:t>between each interchange</a:t>
            </a:r>
          </a:p>
          <a:p>
            <a:pPr>
              <a:buNone/>
            </a:pPr>
            <a:endParaRPr lang="en-US" sz="500" dirty="0"/>
          </a:p>
          <a:p>
            <a:r>
              <a:rPr lang="en-US" sz="2800" b="1" dirty="0"/>
              <a:t>Alternative 2 </a:t>
            </a:r>
          </a:p>
          <a:p>
            <a:pPr lvl="1"/>
            <a:r>
              <a:rPr lang="en-US" sz="2400" dirty="0"/>
              <a:t>Add fifth general purpose lane in both directions</a:t>
            </a:r>
          </a:p>
          <a:p>
            <a:pPr lvl="1">
              <a:buNone/>
            </a:pPr>
            <a:endParaRPr lang="en-US" sz="500" dirty="0"/>
          </a:p>
          <a:p>
            <a:r>
              <a:rPr lang="en-US" sz="2800" b="1" dirty="0"/>
              <a:t>Alternative 3</a:t>
            </a:r>
          </a:p>
          <a:p>
            <a:pPr lvl="1"/>
            <a:r>
              <a:rPr lang="en-US" sz="2400" dirty="0"/>
              <a:t>Combines alternatives 1 and 2</a:t>
            </a:r>
          </a:p>
          <a:p>
            <a:r>
              <a:rPr lang="en-US" sz="2800" b="1" dirty="0"/>
              <a:t>Alternative 3 </a:t>
            </a:r>
            <a:r>
              <a:rPr lang="en-US" sz="2800" b="1" dirty="0"/>
              <a:t>Modified</a:t>
            </a:r>
          </a:p>
          <a:p>
            <a:pPr lvl="1"/>
            <a:r>
              <a:rPr lang="en-US" sz="2400" dirty="0"/>
              <a:t>Add one general purpose lane, one carpool lane and auxiliary lanes in each direction</a:t>
            </a:r>
          </a:p>
          <a:p>
            <a:pPr>
              <a:buNone/>
            </a:pPr>
            <a:endParaRPr lang="en-US" sz="500" dirty="0"/>
          </a:p>
          <a:p>
            <a:r>
              <a:rPr lang="en-US" sz="2800" b="1" dirty="0"/>
              <a:t>Alternative 4</a:t>
            </a:r>
          </a:p>
          <a:p>
            <a:pPr lvl="1"/>
            <a:r>
              <a:rPr lang="en-US" sz="2400" dirty="0"/>
              <a:t>Add </a:t>
            </a:r>
            <a:r>
              <a:rPr lang="en-US" sz="2400" dirty="0" smtClean="0"/>
              <a:t>carpool lane, </a:t>
            </a:r>
            <a:r>
              <a:rPr lang="en-US" sz="2400" dirty="0"/>
              <a:t>auxiliary lanes in each direction</a:t>
            </a:r>
          </a:p>
          <a:p>
            <a:endParaRPr lang="en-US" sz="2800" dirty="0"/>
          </a:p>
          <a:p>
            <a:pPr>
              <a:buNone/>
            </a:pPr>
            <a:endParaRPr lang="en-US" sz="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Baseline Schematics </a:t>
            </a:r>
            <a:endParaRPr lang="en-US" sz="39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61110"/>
            <a:ext cx="8626186" cy="558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8600" y="63246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Alternative 1 Schematics </a:t>
            </a:r>
            <a:endParaRPr lang="en-US" sz="39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0" y="1235120"/>
            <a:ext cx="8661400" cy="55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3246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900" dirty="0"/>
              <a:t>Alternative </a:t>
            </a:r>
            <a:r>
              <a:rPr lang="en-US" sz="3900" dirty="0"/>
              <a:t>2 </a:t>
            </a:r>
            <a:r>
              <a:rPr lang="en-US" sz="3900" dirty="0"/>
              <a:t>Schematics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219201"/>
            <a:ext cx="8722237" cy="5618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63246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</a:t>
            </a:r>
            <a:r>
              <a:rPr lang="en-US" dirty="0" smtClean="0"/>
              <a:t>3 </a:t>
            </a:r>
            <a:r>
              <a:rPr lang="en-US" dirty="0"/>
              <a:t>Schematics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2" y="1219200"/>
            <a:ext cx="8844499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96520" y="6400800"/>
            <a:ext cx="8382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al Template - 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Final Template - E.pps</Template>
  <TotalTime>4889</TotalTime>
  <Words>204</Words>
  <Application>Microsoft Office PowerPoint</Application>
  <PresentationFormat>On-screen Show (4:3)</PresentationFormat>
  <Paragraphs>84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ＭＳ Ｐゴシック</vt:lpstr>
      <vt:lpstr>Arial</vt:lpstr>
      <vt:lpstr>Calibri</vt:lpstr>
      <vt:lpstr>Century Gothic</vt:lpstr>
      <vt:lpstr>Wingdings</vt:lpstr>
      <vt:lpstr>Final Template - E</vt:lpstr>
      <vt:lpstr>PowerPoint Presentation</vt:lpstr>
      <vt:lpstr>I-5 to I-405 Segment Area</vt:lpstr>
      <vt:lpstr>SR-55 between I-5 and I-405 Overview</vt:lpstr>
      <vt:lpstr>Key Project Goals</vt:lpstr>
      <vt:lpstr>Proposed Build Alternatives</vt:lpstr>
      <vt:lpstr>Baseline Schematics </vt:lpstr>
      <vt:lpstr>Alternative 1 Schematics </vt:lpstr>
      <vt:lpstr>Alternative 2 Schematics </vt:lpstr>
      <vt:lpstr>Alternative 3 Schematics </vt:lpstr>
      <vt:lpstr>Alternative 3 Mod. Schematics </vt:lpstr>
      <vt:lpstr>Alternative 4 Schematics </vt:lpstr>
      <vt:lpstr>Project Phases &amp; Timeline</vt:lpstr>
      <vt:lpstr>Next Steps</vt:lpstr>
      <vt:lpstr>Contact Information</vt:lpstr>
    </vt:vector>
  </TitlesOfParts>
  <Company>OCTA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Renewed M Web Portal Improvements Underway</dc:title>
  <dc:creator>Ryan Armstrong</dc:creator>
  <cp:lastModifiedBy>Chris Boucly</cp:lastModifiedBy>
  <cp:revision>379</cp:revision>
  <dcterms:created xsi:type="dcterms:W3CDTF">2010-08-06T01:17:43Z</dcterms:created>
  <dcterms:modified xsi:type="dcterms:W3CDTF">2017-03-13T18:43:59Z</dcterms:modified>
</cp:coreProperties>
</file>